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64"/>
  </p:notesMasterIdLst>
  <p:sldIdLst>
    <p:sldId id="276" r:id="rId2"/>
    <p:sldId id="257" r:id="rId3"/>
    <p:sldId id="293" r:id="rId4"/>
    <p:sldId id="258" r:id="rId5"/>
    <p:sldId id="259" r:id="rId6"/>
    <p:sldId id="296" r:id="rId7"/>
    <p:sldId id="297" r:id="rId8"/>
    <p:sldId id="298" r:id="rId9"/>
    <p:sldId id="299" r:id="rId10"/>
    <p:sldId id="300" r:id="rId11"/>
    <p:sldId id="301" r:id="rId12"/>
    <p:sldId id="328" r:id="rId13"/>
    <p:sldId id="32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330" r:id="rId31"/>
    <p:sldId id="277" r:id="rId32"/>
    <p:sldId id="278" r:id="rId33"/>
    <p:sldId id="279" r:id="rId34"/>
    <p:sldId id="280" r:id="rId35"/>
    <p:sldId id="281" r:id="rId36"/>
    <p:sldId id="282" r:id="rId37"/>
    <p:sldId id="283" r:id="rId38"/>
    <p:sldId id="284" r:id="rId39"/>
    <p:sldId id="285" r:id="rId40"/>
    <p:sldId id="304" r:id="rId41"/>
    <p:sldId id="303"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5" r:id="rId62"/>
    <p:sldId id="324" r:id="rId6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08" autoAdjust="0"/>
    <p:restoredTop sz="94660"/>
  </p:normalViewPr>
  <p:slideViewPr>
    <p:cSldViewPr snapToGrid="0">
      <p:cViewPr varScale="1">
        <p:scale>
          <a:sx n="111" d="100"/>
          <a:sy n="111" d="100"/>
        </p:scale>
        <p:origin x="6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453C5B-5BFF-4681-8C3D-11160FDD6018}"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s-ES"/>
        </a:p>
      </dgm:t>
    </dgm:pt>
    <dgm:pt modelId="{CE3B297C-D74A-4646-BA43-D7DA10A2A2E8}">
      <dgm:prSet phldrT="[Texto]"/>
      <dgm:spPr/>
      <dgm:t>
        <a:bodyPr/>
        <a:lstStyle/>
        <a:p>
          <a:r>
            <a:rPr lang="es-ES" dirty="0"/>
            <a:t>COMPAÑIAS DE SEGURO</a:t>
          </a:r>
        </a:p>
      </dgm:t>
    </dgm:pt>
    <dgm:pt modelId="{43E0C062-75A3-438D-889B-A4343EEA1E7C}" type="parTrans" cxnId="{7B4CB883-7DB4-49D2-BC65-1911D94D15E2}">
      <dgm:prSet/>
      <dgm:spPr/>
      <dgm:t>
        <a:bodyPr/>
        <a:lstStyle/>
        <a:p>
          <a:endParaRPr lang="es-ES"/>
        </a:p>
      </dgm:t>
    </dgm:pt>
    <dgm:pt modelId="{DD0B8DA1-E07A-445B-9424-189E49A6FB0F}" type="sibTrans" cxnId="{7B4CB883-7DB4-49D2-BC65-1911D94D15E2}">
      <dgm:prSet/>
      <dgm:spPr/>
      <dgm:t>
        <a:bodyPr/>
        <a:lstStyle/>
        <a:p>
          <a:endParaRPr lang="es-ES"/>
        </a:p>
      </dgm:t>
    </dgm:pt>
    <dgm:pt modelId="{0FF9FD68-E664-4827-A9B9-0541B1B79DB8}">
      <dgm:prSet phldrT="[Texto]"/>
      <dgm:spPr/>
      <dgm:t>
        <a:bodyPr/>
        <a:lstStyle/>
        <a:p>
          <a:r>
            <a:rPr lang="es-ES" dirty="0"/>
            <a:t>BANCOS</a:t>
          </a:r>
        </a:p>
      </dgm:t>
    </dgm:pt>
    <dgm:pt modelId="{E94C87AF-E6D8-4C7A-8941-B7C3612ABB70}" type="parTrans" cxnId="{9F9B541B-C716-4551-B02D-1780EBB27C4A}">
      <dgm:prSet/>
      <dgm:spPr/>
      <dgm:t>
        <a:bodyPr/>
        <a:lstStyle/>
        <a:p>
          <a:endParaRPr lang="es-ES"/>
        </a:p>
      </dgm:t>
    </dgm:pt>
    <dgm:pt modelId="{DD560C65-90BE-4C5A-B24C-E27F2EE76C28}" type="sibTrans" cxnId="{9F9B541B-C716-4551-B02D-1780EBB27C4A}">
      <dgm:prSet/>
      <dgm:spPr/>
      <dgm:t>
        <a:bodyPr/>
        <a:lstStyle/>
        <a:p>
          <a:endParaRPr lang="es-ES"/>
        </a:p>
      </dgm:t>
    </dgm:pt>
    <dgm:pt modelId="{A8DD5AD8-AF5F-4CAB-BE54-DBD994C63E56}">
      <dgm:prSet phldrT="[Texto]"/>
      <dgm:spPr/>
      <dgm:t>
        <a:bodyPr/>
        <a:lstStyle/>
        <a:p>
          <a:r>
            <a:rPr lang="es-ES" dirty="0"/>
            <a:t>GOBIERNOS</a:t>
          </a:r>
        </a:p>
      </dgm:t>
    </dgm:pt>
    <dgm:pt modelId="{F72E7DF8-2333-4D6D-97AF-C24E3B6635D4}" type="parTrans" cxnId="{0D2FF255-D5D7-4727-BC29-E2AFAC775CE3}">
      <dgm:prSet/>
      <dgm:spPr/>
      <dgm:t>
        <a:bodyPr/>
        <a:lstStyle/>
        <a:p>
          <a:endParaRPr lang="es-ES"/>
        </a:p>
      </dgm:t>
    </dgm:pt>
    <dgm:pt modelId="{78489299-744A-42F4-9209-C1F24776A882}" type="sibTrans" cxnId="{0D2FF255-D5D7-4727-BC29-E2AFAC775CE3}">
      <dgm:prSet/>
      <dgm:spPr/>
      <dgm:t>
        <a:bodyPr/>
        <a:lstStyle/>
        <a:p>
          <a:endParaRPr lang="es-ES"/>
        </a:p>
      </dgm:t>
    </dgm:pt>
    <dgm:pt modelId="{5FE30498-B6C6-4633-8C7C-380E5DEEC0DD}">
      <dgm:prSet phldrT="[Texto]"/>
      <dgm:spPr/>
      <dgm:t>
        <a:bodyPr/>
        <a:lstStyle/>
        <a:p>
          <a:r>
            <a:rPr lang="es-ES" dirty="0"/>
            <a:t>ORGANIZACIONES ACTUALES</a:t>
          </a:r>
        </a:p>
      </dgm:t>
    </dgm:pt>
    <dgm:pt modelId="{EBF53351-DF35-4BE4-9A2D-D0D5732E3D8C}" type="parTrans" cxnId="{B93DF398-482A-440D-A448-5FAFC1070799}">
      <dgm:prSet/>
      <dgm:spPr/>
      <dgm:t>
        <a:bodyPr/>
        <a:lstStyle/>
        <a:p>
          <a:endParaRPr lang="es-ES"/>
        </a:p>
      </dgm:t>
    </dgm:pt>
    <dgm:pt modelId="{2A70E2F9-DF63-4EBE-9ECB-75CCFBFB1297}" type="sibTrans" cxnId="{B93DF398-482A-440D-A448-5FAFC1070799}">
      <dgm:prSet/>
      <dgm:spPr/>
      <dgm:t>
        <a:bodyPr/>
        <a:lstStyle/>
        <a:p>
          <a:endParaRPr lang="es-ES"/>
        </a:p>
      </dgm:t>
    </dgm:pt>
    <dgm:pt modelId="{9B4893B9-22AB-450B-A1C6-0A010AE5C6FD}" type="pres">
      <dgm:prSet presAssocID="{78453C5B-5BFF-4681-8C3D-11160FDD6018}" presName="Name0" presStyleCnt="0">
        <dgm:presLayoutVars>
          <dgm:chMax val="4"/>
          <dgm:resizeHandles val="exact"/>
        </dgm:presLayoutVars>
      </dgm:prSet>
      <dgm:spPr/>
    </dgm:pt>
    <dgm:pt modelId="{0F6AB95F-1482-4912-8FF6-85D226F03082}" type="pres">
      <dgm:prSet presAssocID="{78453C5B-5BFF-4681-8C3D-11160FDD6018}" presName="ellipse" presStyleLbl="trBgShp" presStyleIdx="0" presStyleCnt="1"/>
      <dgm:spPr/>
    </dgm:pt>
    <dgm:pt modelId="{2C238071-F3DC-4155-BDC0-FA6D491FA9E1}" type="pres">
      <dgm:prSet presAssocID="{78453C5B-5BFF-4681-8C3D-11160FDD6018}" presName="arrow1" presStyleLbl="fgShp" presStyleIdx="0" presStyleCnt="1"/>
      <dgm:spPr/>
    </dgm:pt>
    <dgm:pt modelId="{A2B2B1DA-4F97-4365-9E7D-424E329FB137}" type="pres">
      <dgm:prSet presAssocID="{78453C5B-5BFF-4681-8C3D-11160FDD6018}" presName="rectangle" presStyleLbl="revTx" presStyleIdx="0" presStyleCnt="1">
        <dgm:presLayoutVars>
          <dgm:bulletEnabled val="1"/>
        </dgm:presLayoutVars>
      </dgm:prSet>
      <dgm:spPr/>
    </dgm:pt>
    <dgm:pt modelId="{85704EBF-A22C-4C84-8E26-B097D408CF34}" type="pres">
      <dgm:prSet presAssocID="{0FF9FD68-E664-4827-A9B9-0541B1B79DB8}" presName="item1" presStyleLbl="node1" presStyleIdx="0" presStyleCnt="3">
        <dgm:presLayoutVars>
          <dgm:bulletEnabled val="1"/>
        </dgm:presLayoutVars>
      </dgm:prSet>
      <dgm:spPr/>
    </dgm:pt>
    <dgm:pt modelId="{2DA34385-3CB9-4347-9794-54315A1FCCD6}" type="pres">
      <dgm:prSet presAssocID="{A8DD5AD8-AF5F-4CAB-BE54-DBD994C63E56}" presName="item2" presStyleLbl="node1" presStyleIdx="1" presStyleCnt="3">
        <dgm:presLayoutVars>
          <dgm:bulletEnabled val="1"/>
        </dgm:presLayoutVars>
      </dgm:prSet>
      <dgm:spPr/>
    </dgm:pt>
    <dgm:pt modelId="{1505CF5A-4C47-4469-8A1D-7CE28CF693C1}" type="pres">
      <dgm:prSet presAssocID="{5FE30498-B6C6-4633-8C7C-380E5DEEC0DD}" presName="item3" presStyleLbl="node1" presStyleIdx="2" presStyleCnt="3">
        <dgm:presLayoutVars>
          <dgm:bulletEnabled val="1"/>
        </dgm:presLayoutVars>
      </dgm:prSet>
      <dgm:spPr/>
    </dgm:pt>
    <dgm:pt modelId="{193D417A-C7A5-4DAF-AE32-384A4B726AC4}" type="pres">
      <dgm:prSet presAssocID="{78453C5B-5BFF-4681-8C3D-11160FDD6018}" presName="funnel" presStyleLbl="trAlignAcc1" presStyleIdx="0" presStyleCnt="1"/>
      <dgm:spPr/>
    </dgm:pt>
  </dgm:ptLst>
  <dgm:cxnLst>
    <dgm:cxn modelId="{440AAC13-B87C-4415-AFA9-465F490219B0}" type="presOf" srcId="{A8DD5AD8-AF5F-4CAB-BE54-DBD994C63E56}" destId="{85704EBF-A22C-4C84-8E26-B097D408CF34}" srcOrd="0" destOrd="0" presId="urn:microsoft.com/office/officeart/2005/8/layout/funnel1"/>
    <dgm:cxn modelId="{9F9B541B-C716-4551-B02D-1780EBB27C4A}" srcId="{78453C5B-5BFF-4681-8C3D-11160FDD6018}" destId="{0FF9FD68-E664-4827-A9B9-0541B1B79DB8}" srcOrd="1" destOrd="0" parTransId="{E94C87AF-E6D8-4C7A-8941-B7C3612ABB70}" sibTransId="{DD560C65-90BE-4C5A-B24C-E27F2EE76C28}"/>
    <dgm:cxn modelId="{94169E3A-E886-4653-8DE3-32FFE6FA822B}" type="presOf" srcId="{CE3B297C-D74A-4646-BA43-D7DA10A2A2E8}" destId="{1505CF5A-4C47-4469-8A1D-7CE28CF693C1}" srcOrd="0" destOrd="0" presId="urn:microsoft.com/office/officeart/2005/8/layout/funnel1"/>
    <dgm:cxn modelId="{0D2FF255-D5D7-4727-BC29-E2AFAC775CE3}" srcId="{78453C5B-5BFF-4681-8C3D-11160FDD6018}" destId="{A8DD5AD8-AF5F-4CAB-BE54-DBD994C63E56}" srcOrd="2" destOrd="0" parTransId="{F72E7DF8-2333-4D6D-97AF-C24E3B6635D4}" sibTransId="{78489299-744A-42F4-9209-C1F24776A882}"/>
    <dgm:cxn modelId="{7B4CB883-7DB4-49D2-BC65-1911D94D15E2}" srcId="{78453C5B-5BFF-4681-8C3D-11160FDD6018}" destId="{CE3B297C-D74A-4646-BA43-D7DA10A2A2E8}" srcOrd="0" destOrd="0" parTransId="{43E0C062-75A3-438D-889B-A4343EEA1E7C}" sibTransId="{DD0B8DA1-E07A-445B-9424-189E49A6FB0F}"/>
    <dgm:cxn modelId="{B93DF398-482A-440D-A448-5FAFC1070799}" srcId="{78453C5B-5BFF-4681-8C3D-11160FDD6018}" destId="{5FE30498-B6C6-4633-8C7C-380E5DEEC0DD}" srcOrd="3" destOrd="0" parTransId="{EBF53351-DF35-4BE4-9A2D-D0D5732E3D8C}" sibTransId="{2A70E2F9-DF63-4EBE-9ECB-75CCFBFB1297}"/>
    <dgm:cxn modelId="{6D10E499-9569-4772-A34E-43C4E9B3F2B8}" type="presOf" srcId="{0FF9FD68-E664-4827-A9B9-0541B1B79DB8}" destId="{2DA34385-3CB9-4347-9794-54315A1FCCD6}" srcOrd="0" destOrd="0" presId="urn:microsoft.com/office/officeart/2005/8/layout/funnel1"/>
    <dgm:cxn modelId="{8D8504A2-B78F-4670-A555-0FC436C679C9}" type="presOf" srcId="{78453C5B-5BFF-4681-8C3D-11160FDD6018}" destId="{9B4893B9-22AB-450B-A1C6-0A010AE5C6FD}" srcOrd="0" destOrd="0" presId="urn:microsoft.com/office/officeart/2005/8/layout/funnel1"/>
    <dgm:cxn modelId="{D4F8AEB1-F0E8-40FA-8245-9E747A133E66}" type="presOf" srcId="{5FE30498-B6C6-4633-8C7C-380E5DEEC0DD}" destId="{A2B2B1DA-4F97-4365-9E7D-424E329FB137}" srcOrd="0" destOrd="0" presId="urn:microsoft.com/office/officeart/2005/8/layout/funnel1"/>
    <dgm:cxn modelId="{EEF7DAF7-D3D2-4DF3-93FA-72B2509992EE}" type="presParOf" srcId="{9B4893B9-22AB-450B-A1C6-0A010AE5C6FD}" destId="{0F6AB95F-1482-4912-8FF6-85D226F03082}" srcOrd="0" destOrd="0" presId="urn:microsoft.com/office/officeart/2005/8/layout/funnel1"/>
    <dgm:cxn modelId="{E536016B-8596-4F1A-A466-64ECF0EB606E}" type="presParOf" srcId="{9B4893B9-22AB-450B-A1C6-0A010AE5C6FD}" destId="{2C238071-F3DC-4155-BDC0-FA6D491FA9E1}" srcOrd="1" destOrd="0" presId="urn:microsoft.com/office/officeart/2005/8/layout/funnel1"/>
    <dgm:cxn modelId="{39CE9727-C68E-420F-A166-1226CA687BC1}" type="presParOf" srcId="{9B4893B9-22AB-450B-A1C6-0A010AE5C6FD}" destId="{A2B2B1DA-4F97-4365-9E7D-424E329FB137}" srcOrd="2" destOrd="0" presId="urn:microsoft.com/office/officeart/2005/8/layout/funnel1"/>
    <dgm:cxn modelId="{B6BAA7F3-FB30-45C9-88EB-5E062657D473}" type="presParOf" srcId="{9B4893B9-22AB-450B-A1C6-0A010AE5C6FD}" destId="{85704EBF-A22C-4C84-8E26-B097D408CF34}" srcOrd="3" destOrd="0" presId="urn:microsoft.com/office/officeart/2005/8/layout/funnel1"/>
    <dgm:cxn modelId="{C355755B-1A58-4A42-BEC1-624514DED673}" type="presParOf" srcId="{9B4893B9-22AB-450B-A1C6-0A010AE5C6FD}" destId="{2DA34385-3CB9-4347-9794-54315A1FCCD6}" srcOrd="4" destOrd="0" presId="urn:microsoft.com/office/officeart/2005/8/layout/funnel1"/>
    <dgm:cxn modelId="{A7F4E036-901A-4F2E-83B6-6511A4A7F060}" type="presParOf" srcId="{9B4893B9-22AB-450B-A1C6-0A010AE5C6FD}" destId="{1505CF5A-4C47-4469-8A1D-7CE28CF693C1}" srcOrd="5" destOrd="0" presId="urn:microsoft.com/office/officeart/2005/8/layout/funnel1"/>
    <dgm:cxn modelId="{0F40EDA4-556B-4D2D-8D3C-9D44F8B16EF3}" type="presParOf" srcId="{9B4893B9-22AB-450B-A1C6-0A010AE5C6FD}" destId="{193D417A-C7A5-4DAF-AE32-384A4B726AC4}"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AB95F-1482-4912-8FF6-85D226F03082}">
      <dsp:nvSpPr>
        <dsp:cNvPr id="0" name=""/>
        <dsp:cNvSpPr/>
      </dsp:nvSpPr>
      <dsp:spPr>
        <a:xfrm>
          <a:off x="1250027" y="192831"/>
          <a:ext cx="3826966" cy="132905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238071-F3DC-4155-BDC0-FA6D491FA9E1}">
      <dsp:nvSpPr>
        <dsp:cNvPr id="0" name=""/>
        <dsp:cNvSpPr/>
      </dsp:nvSpPr>
      <dsp:spPr>
        <a:xfrm>
          <a:off x="2798613" y="3447236"/>
          <a:ext cx="741660" cy="474662"/>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B2B1DA-4F97-4365-9E7D-424E329FB137}">
      <dsp:nvSpPr>
        <dsp:cNvPr id="0" name=""/>
        <dsp:cNvSpPr/>
      </dsp:nvSpPr>
      <dsp:spPr>
        <a:xfrm>
          <a:off x="1389459" y="3826966"/>
          <a:ext cx="3559968" cy="889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ES" sz="2200" kern="1200" dirty="0"/>
            <a:t>ORGANIZACIONES ACTUALES</a:t>
          </a:r>
        </a:p>
      </dsp:txBody>
      <dsp:txXfrm>
        <a:off x="1389459" y="3826966"/>
        <a:ext cx="3559968" cy="889992"/>
      </dsp:txXfrm>
    </dsp:sp>
    <dsp:sp modelId="{85704EBF-A22C-4C84-8E26-B097D408CF34}">
      <dsp:nvSpPr>
        <dsp:cNvPr id="0" name=""/>
        <dsp:cNvSpPr/>
      </dsp:nvSpPr>
      <dsp:spPr>
        <a:xfrm>
          <a:off x="2641381" y="1624532"/>
          <a:ext cx="1334988" cy="1334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GOBIERNOS</a:t>
          </a:r>
        </a:p>
      </dsp:txBody>
      <dsp:txXfrm>
        <a:off x="2836885" y="1820036"/>
        <a:ext cx="943980" cy="943980"/>
      </dsp:txXfrm>
    </dsp:sp>
    <dsp:sp modelId="{2DA34385-3CB9-4347-9794-54315A1FCCD6}">
      <dsp:nvSpPr>
        <dsp:cNvPr id="0" name=""/>
        <dsp:cNvSpPr/>
      </dsp:nvSpPr>
      <dsp:spPr>
        <a:xfrm>
          <a:off x="1686123" y="622994"/>
          <a:ext cx="1334988" cy="1334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BANCOS</a:t>
          </a:r>
        </a:p>
      </dsp:txBody>
      <dsp:txXfrm>
        <a:off x="1881627" y="818498"/>
        <a:ext cx="943980" cy="943980"/>
      </dsp:txXfrm>
    </dsp:sp>
    <dsp:sp modelId="{1505CF5A-4C47-4469-8A1D-7CE28CF693C1}">
      <dsp:nvSpPr>
        <dsp:cNvPr id="0" name=""/>
        <dsp:cNvSpPr/>
      </dsp:nvSpPr>
      <dsp:spPr>
        <a:xfrm>
          <a:off x="3050777" y="300224"/>
          <a:ext cx="1334988" cy="1334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COMPAÑIAS DE SEGURO</a:t>
          </a:r>
        </a:p>
      </dsp:txBody>
      <dsp:txXfrm>
        <a:off x="3246281" y="495728"/>
        <a:ext cx="943980" cy="943980"/>
      </dsp:txXfrm>
    </dsp:sp>
    <dsp:sp modelId="{193D417A-C7A5-4DAF-AE32-384A4B726AC4}">
      <dsp:nvSpPr>
        <dsp:cNvPr id="0" name=""/>
        <dsp:cNvSpPr/>
      </dsp:nvSpPr>
      <dsp:spPr>
        <a:xfrm>
          <a:off x="1092795" y="29666"/>
          <a:ext cx="4153296" cy="3322637"/>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FB482-6A89-465F-9CB7-2664658D84BD}" type="datetimeFigureOut">
              <a:rPr lang="es-CO" smtClean="0"/>
              <a:t>15/08/25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A8CAD-E4F9-4574-94F3-9C5A5189AA32}" type="slidenum">
              <a:rPr lang="es-CO" smtClean="0"/>
              <a:t>‹Nº›</a:t>
            </a:fld>
            <a:endParaRPr lang="es-CO"/>
          </a:p>
        </p:txBody>
      </p:sp>
    </p:spTree>
    <p:extLst>
      <p:ext uri="{BB962C8B-B14F-4D97-AF65-F5344CB8AC3E}">
        <p14:creationId xmlns:p14="http://schemas.microsoft.com/office/powerpoint/2010/main" val="1627047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722927"/>
          </a:xfrm>
          <a:prstGeom prst="rect">
            <a:avLst/>
          </a:prstGeom>
        </p:spPr>
      </p:pic>
      <p:sp>
        <p:nvSpPr>
          <p:cNvPr id="2" name="Título 1"/>
          <p:cNvSpPr>
            <a:spLocks noGrp="1"/>
          </p:cNvSpPr>
          <p:nvPr>
            <p:ph type="ctrTitle" hasCustomPrompt="1"/>
          </p:nvPr>
        </p:nvSpPr>
        <p:spPr>
          <a:xfrm>
            <a:off x="4431723" y="1526166"/>
            <a:ext cx="7443354" cy="2387600"/>
          </a:xfrm>
        </p:spPr>
        <p:txBody>
          <a:bodyPr anchor="b"/>
          <a:lstStyle>
            <a:lvl1pPr algn="ctr">
              <a:defRPr sz="6000" b="1">
                <a:solidFill>
                  <a:schemeClr val="tx1">
                    <a:lumMod val="20000"/>
                    <a:lumOff val="80000"/>
                  </a:schemeClr>
                </a:solidFill>
              </a:defRPr>
            </a:lvl1pPr>
          </a:lstStyle>
          <a:p>
            <a:r>
              <a:rPr lang="es-ES" dirty="0"/>
              <a:t>HAGA CLIC PARA MODIFICAR</a:t>
            </a:r>
            <a:endParaRPr lang="es-CO" dirty="0"/>
          </a:p>
        </p:txBody>
      </p:sp>
      <p:sp>
        <p:nvSpPr>
          <p:cNvPr id="3" name="Subtítulo 2"/>
          <p:cNvSpPr>
            <a:spLocks noGrp="1"/>
          </p:cNvSpPr>
          <p:nvPr>
            <p:ph type="subTitle" idx="1"/>
          </p:nvPr>
        </p:nvSpPr>
        <p:spPr>
          <a:xfrm>
            <a:off x="4431723" y="3913766"/>
            <a:ext cx="7760278" cy="1655762"/>
          </a:xfrm>
        </p:spPr>
        <p:txBody>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dirty="0"/>
          </a:p>
        </p:txBody>
      </p:sp>
      <p:sp>
        <p:nvSpPr>
          <p:cNvPr id="4" name="Marcador de fecha 3"/>
          <p:cNvSpPr>
            <a:spLocks noGrp="1"/>
          </p:cNvSpPr>
          <p:nvPr>
            <p:ph type="dt" sz="half" idx="10"/>
          </p:nvPr>
        </p:nvSpPr>
        <p:spPr/>
        <p:txBody>
          <a:bodyPr/>
          <a:lstStyle>
            <a:lvl1pPr>
              <a:defRPr>
                <a:solidFill>
                  <a:srgbClr val="FFFFFF"/>
                </a:solidFill>
              </a:defRPr>
            </a:lvl1pPr>
          </a:lstStyle>
          <a:p>
            <a:fld id="{3663BBFF-77C1-4BF1-A3B2-2505841100BA}" type="datetimeFigureOut">
              <a:rPr lang="en-US" smtClean="0"/>
              <a:t>8/15/25</a:t>
            </a:fld>
            <a:endParaRPr lang="en-US" dirty="0"/>
          </a:p>
        </p:txBody>
      </p:sp>
      <p:sp>
        <p:nvSpPr>
          <p:cNvPr id="5" name="Marcador de pie de página 4"/>
          <p:cNvSpPr>
            <a:spLocks noGrp="1"/>
          </p:cNvSpPr>
          <p:nvPr>
            <p:ph type="ftr" sz="quarter" idx="11"/>
          </p:nvPr>
        </p:nvSpPr>
        <p:spPr/>
        <p:txBody>
          <a:bodyPr/>
          <a:lstStyle>
            <a:lvl1pPr>
              <a:defRPr>
                <a:solidFill>
                  <a:srgbClr val="FFFFFF"/>
                </a:solidFill>
              </a:defRPr>
            </a:lvl1pPr>
          </a:lstStyle>
          <a:p>
            <a:endParaRPr lang="en-US" dirty="0"/>
          </a:p>
        </p:txBody>
      </p:sp>
      <p:sp>
        <p:nvSpPr>
          <p:cNvPr id="6" name="Marcador de número de diapositiva 5"/>
          <p:cNvSpPr>
            <a:spLocks noGrp="1"/>
          </p:cNvSpPr>
          <p:nvPr>
            <p:ph type="sldNum" sz="quarter" idx="12"/>
          </p:nvPr>
        </p:nvSpPr>
        <p:spPr/>
        <p:txBody>
          <a:bodyPr/>
          <a:lstStyle>
            <a:lvl1pPr>
              <a:defRPr>
                <a:solidFill>
                  <a:srgbClr val="FFFFFF"/>
                </a:solidFill>
              </a:defRPr>
            </a:lvl1p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802378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497D2069-43FA-49C5-9F0E-58E1EB237AEF}" type="datetimeFigureOut">
              <a:rPr lang="en-US" smtClean="0"/>
              <a:t>8/15/25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352860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C05854CA-19F4-4771-B6A2-DA5C0742B220}" type="datetimeFigureOut">
              <a:rPr lang="en-US" smtClean="0"/>
              <a:t>8/15/25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9783746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Título 1"/>
          <p:cNvSpPr>
            <a:spLocks noGrp="1"/>
          </p:cNvSpPr>
          <p:nvPr>
            <p:ph type="title"/>
          </p:nvPr>
        </p:nvSpPr>
        <p:spPr>
          <a:xfrm>
            <a:off x="964621" y="1435389"/>
            <a:ext cx="10515600" cy="1325563"/>
          </a:xfrm>
        </p:spPr>
        <p:txBody>
          <a:bodyPr/>
          <a:lstStyle>
            <a:lvl1pPr algn="ctr">
              <a:defRPr b="1"/>
            </a:lvl1pPr>
          </a:lstStyle>
          <a:p>
            <a:r>
              <a:rPr lang="es-ES"/>
              <a:t>Haga clic para modificar el estilo de título del patrón</a:t>
            </a:r>
            <a:endParaRPr lang="es-CO" dirty="0"/>
          </a:p>
        </p:txBody>
      </p:sp>
      <p:sp>
        <p:nvSpPr>
          <p:cNvPr id="3" name="Marcador de contenido 2"/>
          <p:cNvSpPr>
            <a:spLocks noGrp="1"/>
          </p:cNvSpPr>
          <p:nvPr>
            <p:ph idx="1"/>
          </p:nvPr>
        </p:nvSpPr>
        <p:spPr>
          <a:xfrm>
            <a:off x="1091044" y="3044535"/>
            <a:ext cx="10262755" cy="313242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5FED2BB1-BB31-4EB8-A961-18800A74EAA8}" type="datetimeFigureOut">
              <a:rPr lang="en-US" smtClean="0"/>
              <a:t>8/15/25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989130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3B40B886-74BB-4D5E-9EA9-584482FE40E6}" type="datetimeFigureOut">
              <a:rPr lang="en-US" smtClean="0"/>
              <a:t>8/15/25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393114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8CA4CCD1-3502-4C30-947C-75FC88992007}" type="datetimeFigureOut">
              <a:rPr lang="en-US" smtClean="0"/>
              <a:t>8/15/25</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433817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950B797A-E8AF-4231-9C64-308C5BB9ED3E}" type="datetimeFigureOut">
              <a:rPr lang="en-US" smtClean="0"/>
              <a:t>8/15/25</a:t>
            </a:fld>
            <a:endParaRPr lang="en-US" dirty="0"/>
          </a:p>
        </p:txBody>
      </p:sp>
      <p:sp>
        <p:nvSpPr>
          <p:cNvPr id="8" name="Marcador de pie de página 7"/>
          <p:cNvSpPr>
            <a:spLocks noGrp="1"/>
          </p:cNvSpPr>
          <p:nvPr>
            <p:ph type="ftr" sz="quarter" idx="11"/>
          </p:nvPr>
        </p:nvSpPr>
        <p:spPr/>
        <p:txBody>
          <a:bodyPr/>
          <a:lstStyle/>
          <a:p>
            <a:endParaRPr lang="en-US" dirty="0"/>
          </a:p>
        </p:txBody>
      </p:sp>
      <p:sp>
        <p:nvSpPr>
          <p:cNvPr id="9" name="Marcador de número de diapositiva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343835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EB24146-07E2-48CA-8629-5887ED47FCDB}" type="datetimeFigureOut">
              <a:rPr lang="en-US" smtClean="0"/>
              <a:t>8/15/25</a:t>
            </a:fld>
            <a:endParaRPr lang="en-US" dirty="0"/>
          </a:p>
        </p:txBody>
      </p:sp>
      <p:sp>
        <p:nvSpPr>
          <p:cNvPr id="4" name="Marcador de pie de página 3"/>
          <p:cNvSpPr>
            <a:spLocks noGrp="1"/>
          </p:cNvSpPr>
          <p:nvPr>
            <p:ph type="ftr" sz="quarter" idx="11"/>
          </p:nvPr>
        </p:nvSpPr>
        <p:spPr/>
        <p:txBody>
          <a:bodyPr/>
          <a:lstStyle/>
          <a:p>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572412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Marcador de fecha 1"/>
          <p:cNvSpPr>
            <a:spLocks noGrp="1"/>
          </p:cNvSpPr>
          <p:nvPr>
            <p:ph type="dt" sz="half" idx="10"/>
          </p:nvPr>
        </p:nvSpPr>
        <p:spPr/>
        <p:txBody>
          <a:bodyPr/>
          <a:lstStyle/>
          <a:p>
            <a:fld id="{D407E718-B4F0-433E-A285-0013249184C0}" type="datetimeFigureOut">
              <a:rPr lang="en-US" smtClean="0"/>
              <a:t>8/15/25</a:t>
            </a:fld>
            <a:endParaRPr lang="en-US" dirty="0"/>
          </a:p>
        </p:txBody>
      </p:sp>
      <p:sp>
        <p:nvSpPr>
          <p:cNvPr id="3" name="Marcador de pie de página 2"/>
          <p:cNvSpPr>
            <a:spLocks noGrp="1"/>
          </p:cNvSpPr>
          <p:nvPr>
            <p:ph type="ftr" sz="quarter" idx="11"/>
          </p:nvPr>
        </p:nvSpPr>
        <p:spPr/>
        <p:txBody>
          <a:bodyPr/>
          <a:lstStyle/>
          <a:p>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538579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2B8E44C4-3D72-4D6E-86A4-F5491DC49E6D}" type="datetimeFigureOut">
              <a:rPr lang="en-US" smtClean="0"/>
              <a:t>8/15/25</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851511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217758" cy="6858001"/>
          </a:xfrm>
          <a:prstGeom prst="rect">
            <a:avLst/>
          </a:prstGeom>
        </p:spPr>
      </p:pic>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6B8EA14-E6AC-4B59-973C-7A06B0EDE3E3}" type="datetimeFigureOut">
              <a:rPr lang="en-US" smtClean="0"/>
              <a:t>8/15/25</a:t>
            </a:fld>
            <a:endParaRPr lang="en-US" dirty="0"/>
          </a:p>
        </p:txBody>
      </p:sp>
      <p:sp>
        <p:nvSpPr>
          <p:cNvPr id="6" name="Marcador de pie de página 5"/>
          <p:cNvSpPr>
            <a:spLocks noGrp="1"/>
          </p:cNvSpPr>
          <p:nvPr>
            <p:ph type="ftr" sz="quarter" idx="11"/>
          </p:nvPr>
        </p:nvSpPr>
        <p:spPr/>
        <p:txBody>
          <a:bodyPr/>
          <a:lstStyle/>
          <a:p>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941626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B3B3F-C0CE-47CB-BCED-F49A710726FF}" type="datetimeFigureOut">
              <a:rPr lang="en-US" smtClean="0"/>
              <a:t>8/15/25</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60667621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earch.ebscohost.com/login.aspx?direct=true&amp;db=nlebk&amp;AN=54565&amp;site=ehost-liv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546827" y="1961746"/>
            <a:ext cx="5919450" cy="1569660"/>
          </a:xfrm>
          <a:prstGeom prst="rect">
            <a:avLst/>
          </a:prstGeom>
          <a:ln>
            <a:noFill/>
          </a:ln>
        </p:spPr>
        <p:txBody>
          <a:bodyPr wrap="square">
            <a:spAutoFit/>
          </a:bodyPr>
          <a:lstStyle/>
          <a:p>
            <a:pPr algn="ctr">
              <a:defRPr/>
            </a:pPr>
            <a:r>
              <a:rPr lang="es-ES" sz="3200" dirty="0">
                <a:ln w="10541" cmpd="sng">
                  <a:noFill/>
                  <a:prstDash val="solid"/>
                </a:ln>
                <a:solidFill>
                  <a:prstClr val="white"/>
                </a:solidFill>
                <a:latin typeface="Arial" panose="020B0604020202020204" pitchFamily="34" charset="0"/>
                <a:cs typeface="Arial" panose="020B0604020202020204" pitchFamily="34" charset="0"/>
              </a:rPr>
              <a:t>UNIDAD N°1: INTRODUCCIÓN A L AS ESTRUCTURA DE DATOS</a:t>
            </a:r>
          </a:p>
        </p:txBody>
      </p:sp>
      <p:sp>
        <p:nvSpPr>
          <p:cNvPr id="5" name="CuadroTexto 4">
            <a:extLst>
              <a:ext uri="{FF2B5EF4-FFF2-40B4-BE49-F238E27FC236}">
                <a16:creationId xmlns:a16="http://schemas.microsoft.com/office/drawing/2014/main" id="{7FB6701D-2ACB-4DAE-915A-E10938591034}"/>
              </a:ext>
            </a:extLst>
          </p:cNvPr>
          <p:cNvSpPr txBox="1"/>
          <p:nvPr/>
        </p:nvSpPr>
        <p:spPr>
          <a:xfrm>
            <a:off x="6098772" y="4196140"/>
            <a:ext cx="6093228" cy="369332"/>
          </a:xfrm>
          <a:prstGeom prst="rect">
            <a:avLst/>
          </a:prstGeom>
          <a:noFill/>
        </p:spPr>
        <p:txBody>
          <a:bodyPr wrap="square">
            <a:spAutoFit/>
          </a:bodyPr>
          <a:lstStyle/>
          <a:p>
            <a:r>
              <a:rPr lang="es-ES" sz="1800" b="1" i="0" u="none" strike="noStrike" cap="none" dirty="0">
                <a:solidFill>
                  <a:srgbClr val="DAEDEF"/>
                </a:solidFill>
                <a:latin typeface="Arial"/>
                <a:ea typeface="Arial"/>
                <a:cs typeface="Arial"/>
                <a:sym typeface="Arial"/>
              </a:rPr>
              <a:t>Docente: Ing. Jaider Reyes </a:t>
            </a:r>
            <a:r>
              <a:rPr lang="es-ES" b="1" dirty="0">
                <a:solidFill>
                  <a:srgbClr val="DAEDEF"/>
                </a:solidFill>
                <a:latin typeface="Arial"/>
                <a:ea typeface="Arial"/>
                <a:cs typeface="Arial"/>
                <a:sym typeface="Arial"/>
              </a:rPr>
              <a:t>H</a:t>
            </a:r>
            <a:r>
              <a:rPr lang="es-ES" sz="1800" b="1" i="0" u="none" strike="noStrike" cap="none" dirty="0">
                <a:solidFill>
                  <a:srgbClr val="DAEDEF"/>
                </a:solidFill>
                <a:latin typeface="Arial"/>
                <a:ea typeface="Arial"/>
                <a:cs typeface="Arial"/>
                <a:sym typeface="Arial"/>
              </a:rPr>
              <a:t>erazo</a:t>
            </a:r>
            <a:endParaRPr lang="es-CO" dirty="0"/>
          </a:p>
        </p:txBody>
      </p:sp>
    </p:spTree>
    <p:extLst>
      <p:ext uri="{BB962C8B-B14F-4D97-AF65-F5344CB8AC3E}">
        <p14:creationId xmlns:p14="http://schemas.microsoft.com/office/powerpoint/2010/main" val="28122639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1469" y="1457325"/>
            <a:ext cx="10834256"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dirty="0"/>
              <a:t>Un </a:t>
            </a:r>
            <a:r>
              <a:rPr lang="es-MX" b="1" i="1" dirty="0"/>
              <a:t>Tipo de dato abstracto</a:t>
            </a:r>
            <a:r>
              <a:rPr lang="es-MX" dirty="0"/>
              <a:t> (en adelante </a:t>
            </a:r>
            <a:r>
              <a:rPr lang="es-MX" i="1" dirty="0"/>
              <a:t>TDA</a:t>
            </a:r>
            <a:r>
              <a:rPr lang="es-MX" dirty="0"/>
              <a:t>) es un conjunto de datos u objetos al cual se le asocian </a:t>
            </a:r>
            <a:r>
              <a:rPr lang="es-MX" i="1" dirty="0"/>
              <a:t>operaciones</a:t>
            </a:r>
            <a:r>
              <a:rPr lang="es-MX" dirty="0"/>
              <a:t>. El TDA provee de una interfaz con la cual es posible realizar las operaciones permitidas, abstrayéndose de la manera en como están implementadas dichas operaciones. Esto quiere decir que un mismo TDA puede ser implementado utilizando distintas estructuras de datos y proveer la misma funcionalidad.</a:t>
            </a:r>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85886" y="229448"/>
            <a:ext cx="7043739" cy="1077062"/>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Tipos de datos abstractos TDA</a:t>
            </a:r>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6701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19569" y="1306510"/>
            <a:ext cx="10834256"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dirty="0"/>
              <a:t>Un arreglo (</a:t>
            </a:r>
            <a:r>
              <a:rPr lang="es-MX" b="1" dirty="0"/>
              <a:t>array)</a:t>
            </a:r>
            <a:r>
              <a:rPr lang="es-MX" dirty="0"/>
              <a:t> es una colección finita de datos del mismo tipo, que se almacenan en posiciones consecutivas de memoria y reciben un nombre común.</a:t>
            </a:r>
          </a:p>
          <a:p>
            <a:pPr algn="just"/>
            <a:r>
              <a:rPr lang="es-MX" dirty="0"/>
              <a:t>Por ejemplo, supongamos que queremos guardar las </a:t>
            </a:r>
            <a:r>
              <a:rPr lang="es-MX" b="1" dirty="0"/>
              <a:t>notas de los 20 alumnos de una clase.</a:t>
            </a:r>
          </a:p>
          <a:p>
            <a:pPr algn="just"/>
            <a:r>
              <a:rPr lang="es-MX" dirty="0"/>
              <a:t>Para almacenar las </a:t>
            </a:r>
            <a:r>
              <a:rPr lang="es-MX" b="1" dirty="0"/>
              <a:t>notas</a:t>
            </a:r>
            <a:r>
              <a:rPr lang="es-MX" dirty="0"/>
              <a:t> utilizaremos un </a:t>
            </a:r>
            <a:r>
              <a:rPr lang="es-MX" b="1" dirty="0"/>
              <a:t>array de 20 elementos </a:t>
            </a:r>
            <a:r>
              <a:rPr lang="es-MX" dirty="0"/>
              <a:t>de tipo </a:t>
            </a:r>
            <a:r>
              <a:rPr lang="es-MX" b="1" dirty="0"/>
              <a:t>double</a:t>
            </a:r>
            <a:r>
              <a:rPr lang="es-MX" dirty="0"/>
              <a:t> y en cada elemento del array guardaremos la nota de cada alumno.</a:t>
            </a:r>
          </a:p>
          <a:p>
            <a:pPr algn="just"/>
            <a:r>
              <a:rPr lang="es-MX" dirty="0"/>
              <a:t>Podemos representar gráficamente el array de notas de la siguiente forma:</a:t>
            </a:r>
          </a:p>
        </p:txBody>
      </p:sp>
      <p:sp>
        <p:nvSpPr>
          <p:cNvPr id="6" name="Título 1"/>
          <p:cNvSpPr txBox="1">
            <a:spLocks/>
          </p:cNvSpPr>
          <p:nvPr/>
        </p:nvSpPr>
        <p:spPr>
          <a:xfrm>
            <a:off x="1676400" y="229448"/>
            <a:ext cx="6753225" cy="10770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a:t>
            </a:r>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6889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p:nvPr/>
        </p:nvSpPr>
        <p:spPr>
          <a:xfrm>
            <a:off x="410816" y="1583535"/>
            <a:ext cx="6096000"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b="0" i="0" u="none" strike="noStrike" cap="none">
                <a:solidFill>
                  <a:schemeClr val="lt1"/>
                </a:solidFill>
                <a:latin typeface="Arial"/>
                <a:ea typeface="Arial"/>
                <a:cs typeface="Arial"/>
                <a:sym typeface="Arial"/>
              </a:rPr>
              <a:t>En Java, un arreglo (array) es una estructura de datos que permite almacenar múltiples valores del mismo tipo bajo un solo nombre. Los elementos en un arreglo están indexados, lo que significa que cada elemento tiene una posición única dentro del arreglo que se puede acceder utilizando un número entero llamado índice.</a:t>
            </a:r>
            <a:endParaRPr/>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s-ES" sz="1600" b="0" i="0" u="none" strike="noStrike" cap="none">
                <a:solidFill>
                  <a:schemeClr val="lt1"/>
                </a:solidFill>
                <a:latin typeface="Arial"/>
                <a:ea typeface="Arial"/>
                <a:cs typeface="Arial"/>
                <a:sym typeface="Arial"/>
              </a:rPr>
              <a:t>Los arreglos en Java tienen una longitud fija después de ser inicializados, lo que significa que no pueden cambiar su tamaño.</a:t>
            </a:r>
            <a:endParaRPr sz="1600" b="0" i="0" u="none" strike="noStrike" cap="none">
              <a:solidFill>
                <a:schemeClr val="lt1"/>
              </a:solidFill>
              <a:latin typeface="Arial"/>
              <a:ea typeface="Arial"/>
              <a:cs typeface="Arial"/>
              <a:sym typeface="Arial"/>
            </a:endParaRPr>
          </a:p>
        </p:txBody>
      </p:sp>
      <p:sp>
        <p:nvSpPr>
          <p:cNvPr id="114" name="Google Shape;114;p3"/>
          <p:cNvSpPr/>
          <p:nvPr/>
        </p:nvSpPr>
        <p:spPr>
          <a:xfrm>
            <a:off x="556591" y="568233"/>
            <a:ext cx="181331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0" i="0" u="none" strike="noStrike" cap="none">
                <a:solidFill>
                  <a:srgbClr val="C00000"/>
                </a:solidFill>
                <a:latin typeface="Corben"/>
                <a:ea typeface="Corben"/>
                <a:cs typeface="Corben"/>
                <a:sym typeface="Corben"/>
              </a:rPr>
              <a:t>Arreglo</a:t>
            </a:r>
            <a:endParaRPr/>
          </a:p>
        </p:txBody>
      </p:sp>
      <p:cxnSp>
        <p:nvCxnSpPr>
          <p:cNvPr id="115" name="Google Shape;115;p3"/>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116" name="Google Shape;116;p3"/>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pic>
        <p:nvPicPr>
          <p:cNvPr id="117" name="Google Shape;117;p3"/>
          <p:cNvPicPr preferRelativeResize="0"/>
          <p:nvPr/>
        </p:nvPicPr>
        <p:blipFill rotWithShape="1">
          <a:blip r:embed="rId3">
            <a:alphaModFix/>
          </a:blip>
          <a:srcRect/>
          <a:stretch/>
        </p:blipFill>
        <p:spPr>
          <a:xfrm>
            <a:off x="6710362" y="1888227"/>
            <a:ext cx="4851684" cy="2723530"/>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p:nvPr/>
        </p:nvSpPr>
        <p:spPr>
          <a:xfrm>
            <a:off x="361122" y="600672"/>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dirty="0">
                <a:solidFill>
                  <a:srgbClr val="C00000"/>
                </a:solidFill>
                <a:latin typeface="Corben"/>
                <a:ea typeface="Corben"/>
                <a:cs typeface="Corben"/>
                <a:sym typeface="Corben"/>
              </a:rPr>
              <a:t>¿Qué es un Arreglo en programación?</a:t>
            </a:r>
            <a:endParaRPr dirty="0"/>
          </a:p>
        </p:txBody>
      </p:sp>
      <p:cxnSp>
        <p:nvCxnSpPr>
          <p:cNvPr id="123" name="Google Shape;123;p4"/>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124" name="Google Shape;124;p4"/>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pic>
        <p:nvPicPr>
          <p:cNvPr id="125" name="Google Shape;125;p4"/>
          <p:cNvPicPr preferRelativeResize="0"/>
          <p:nvPr/>
        </p:nvPicPr>
        <p:blipFill rotWithShape="1">
          <a:blip r:embed="rId3">
            <a:alphaModFix/>
          </a:blip>
          <a:srcRect l="28152" t="36386" r="44961" b="21698"/>
          <a:stretch/>
        </p:blipFill>
        <p:spPr>
          <a:xfrm>
            <a:off x="5949111" y="1957119"/>
            <a:ext cx="5316353" cy="4417030"/>
          </a:xfrm>
          <a:prstGeom prst="rect">
            <a:avLst/>
          </a:prstGeom>
          <a:noFill/>
          <a:ln>
            <a:noFill/>
          </a:ln>
          <a:effectLst>
            <a:outerShdw blurRad="190500" algn="tl" rotWithShape="0">
              <a:srgbClr val="000000">
                <a:alpha val="69803"/>
              </a:srgbClr>
            </a:outerShdw>
          </a:effectLst>
        </p:spPr>
      </p:pic>
      <p:sp>
        <p:nvSpPr>
          <p:cNvPr id="126" name="Google Shape;126;p4"/>
          <p:cNvSpPr txBox="1"/>
          <p:nvPr/>
        </p:nvSpPr>
        <p:spPr>
          <a:xfrm>
            <a:off x="361122" y="1449287"/>
            <a:ext cx="5165035"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2000" dirty="0">
                <a:solidFill>
                  <a:schemeClr val="lt1"/>
                </a:solidFill>
                <a:latin typeface="Bell MT"/>
                <a:ea typeface="Bell MT"/>
                <a:cs typeface="Bell MT"/>
                <a:sym typeface="Bell MT"/>
              </a:rPr>
              <a:t>Un Arreglo es una variable, que puede almacenar muchos elementos, pero todos los elementos deben ser del mismo tipo</a:t>
            </a:r>
            <a:r>
              <a:rPr lang="es-ES" sz="1800" dirty="0">
                <a:solidFill>
                  <a:schemeClr val="dk1"/>
                </a:solidFill>
                <a:latin typeface="Bell MT"/>
                <a:ea typeface="Bell MT"/>
                <a:cs typeface="Bell MT"/>
                <a:sym typeface="Bell MT"/>
              </a:rPr>
              <a:t>.  </a:t>
            </a:r>
            <a:endParaRPr dirty="0"/>
          </a:p>
        </p:txBody>
      </p:sp>
      <p:cxnSp>
        <p:nvCxnSpPr>
          <p:cNvPr id="127" name="Google Shape;127;p4"/>
          <p:cNvCxnSpPr/>
          <p:nvPr/>
        </p:nvCxnSpPr>
        <p:spPr>
          <a:xfrm>
            <a:off x="7421217" y="3949148"/>
            <a:ext cx="914400" cy="9144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838200" y="89365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a:t>Arreglo</a:t>
            </a:r>
            <a:endParaRPr/>
          </a:p>
        </p:txBody>
      </p:sp>
      <p:sp>
        <p:nvSpPr>
          <p:cNvPr id="133" name="Google Shape;133;p5"/>
          <p:cNvSpPr txBox="1">
            <a:spLocks noGrp="1"/>
          </p:cNvSpPr>
          <p:nvPr>
            <p:ph type="body" idx="1"/>
          </p:nvPr>
        </p:nvSpPr>
        <p:spPr>
          <a:xfrm>
            <a:off x="838200" y="2169140"/>
            <a:ext cx="10262755" cy="31324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s-ES"/>
              <a:t>Un arreglo se define como una colección finita, homogénea y ordenada de elementos como se ha definido antes pero se caracteriza por ser unidimensional porque tiene una solo dimensión como se muestra a continuación.</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134" name="Google Shape;134;p5" descr="https://www.uacj.mx/CGTI/CDTE/JPM/Documents/IIT/arreglos1/images/iit-arreglos-05.png"/>
          <p:cNvPicPr preferRelativeResize="0"/>
          <p:nvPr/>
        </p:nvPicPr>
        <p:blipFill rotWithShape="1">
          <a:blip r:embed="rId3">
            <a:alphaModFix/>
          </a:blip>
          <a:srcRect/>
          <a:stretch/>
        </p:blipFill>
        <p:spPr>
          <a:xfrm>
            <a:off x="2835665" y="3824049"/>
            <a:ext cx="8197069" cy="1768664"/>
          </a:xfrm>
          <a:prstGeom prst="rect">
            <a:avLst/>
          </a:prstGeom>
          <a:noFill/>
          <a:ln>
            <a:noFill/>
          </a:ln>
        </p:spPr>
      </p:pic>
      <p:sp>
        <p:nvSpPr>
          <p:cNvPr id="135" name="Google Shape;135;p5"/>
          <p:cNvSpPr/>
          <p:nvPr/>
        </p:nvSpPr>
        <p:spPr>
          <a:xfrm>
            <a:off x="838200" y="5576798"/>
            <a:ext cx="6096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a:solidFill>
                  <a:srgbClr val="000000"/>
                </a:solidFill>
                <a:latin typeface="Arial"/>
                <a:ea typeface="Arial"/>
                <a:cs typeface="Arial"/>
                <a:sym typeface="Arial"/>
              </a:rPr>
              <a:t>Un arreglo tiene la característica de que puede almacenar a N elementos del </a:t>
            </a:r>
            <a:r>
              <a:rPr lang="es-ES" sz="1800" b="0" i="1">
                <a:solidFill>
                  <a:srgbClr val="1496B2"/>
                </a:solidFill>
                <a:latin typeface="Arial"/>
                <a:ea typeface="Arial"/>
                <a:cs typeface="Arial"/>
                <a:sym typeface="Arial"/>
              </a:rPr>
              <a:t>mismo tipo</a:t>
            </a:r>
            <a:r>
              <a:rPr lang="es-ES" sz="1800" b="0" i="0">
                <a:solidFill>
                  <a:srgbClr val="000000"/>
                </a:solidFill>
                <a:latin typeface="Arial"/>
                <a:ea typeface="Arial"/>
                <a:cs typeface="Arial"/>
                <a:sym typeface="Arial"/>
              </a:rPr>
              <a:t> y además permite el acceso a cada uno de estos elementos. Se distinguen dos partes en los arreglos:</a:t>
            </a:r>
            <a:endParaRPr sz="1800">
              <a:solidFill>
                <a:schemeClr val="dk1"/>
              </a:solidFill>
              <a:latin typeface="Bell MT"/>
              <a:ea typeface="Bell MT"/>
              <a:cs typeface="Bell MT"/>
              <a:sym typeface="Bell M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pic>
        <p:nvPicPr>
          <p:cNvPr id="141" name="Google Shape;141;p6"/>
          <p:cNvPicPr preferRelativeResize="0">
            <a:picLocks noGrp="1"/>
          </p:cNvPicPr>
          <p:nvPr>
            <p:ph type="body" idx="1"/>
          </p:nvPr>
        </p:nvPicPr>
        <p:blipFill rotWithShape="1">
          <a:blip r:embed="rId3">
            <a:alphaModFix/>
          </a:blip>
          <a:srcRect/>
          <a:stretch/>
        </p:blipFill>
        <p:spPr>
          <a:xfrm>
            <a:off x="2359375" y="1690688"/>
            <a:ext cx="8783906" cy="51377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7"/>
          <p:cNvSpPr txBox="1">
            <a:spLocks noGrp="1"/>
          </p:cNvSpPr>
          <p:nvPr>
            <p:ph type="title"/>
          </p:nvPr>
        </p:nvSpPr>
        <p:spPr>
          <a:xfrm>
            <a:off x="187381" y="600999"/>
            <a:ext cx="7710749" cy="137639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Bell MT"/>
              <a:buNone/>
            </a:pPr>
            <a:r>
              <a:rPr lang="es-ES"/>
              <a:t>Los arreglos se clasifican de acuerdo con el número de dimensiones que tienen</a:t>
            </a:r>
            <a:endParaRPr/>
          </a:p>
        </p:txBody>
      </p:sp>
      <p:pic>
        <p:nvPicPr>
          <p:cNvPr id="147" name="Google Shape;147;p7"/>
          <p:cNvPicPr preferRelativeResize="0">
            <a:picLocks noGrp="1"/>
          </p:cNvPicPr>
          <p:nvPr>
            <p:ph type="body" idx="1"/>
          </p:nvPr>
        </p:nvPicPr>
        <p:blipFill rotWithShape="1">
          <a:blip r:embed="rId3">
            <a:alphaModFix/>
          </a:blip>
          <a:srcRect/>
          <a:stretch/>
        </p:blipFill>
        <p:spPr>
          <a:xfrm>
            <a:off x="3375171" y="2317115"/>
            <a:ext cx="7544777" cy="43513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153" name="Google Shape;153;p8"/>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 </a:t>
            </a:r>
            <a:r>
              <a:rPr lang="es-ES" b="1" i="1"/>
              <a:t>Los componentes. </a:t>
            </a:r>
            <a:r>
              <a:rPr lang="es-ES"/>
              <a:t>Hacen referencia a los elementos que componen o forman el arreglo. Es decir, son los valores que se almacenan en cada una de sus casillas.</a:t>
            </a:r>
            <a:endParaRPr/>
          </a:p>
          <a:p>
            <a:pPr marL="228600" lvl="0" indent="-228600" algn="l" rtl="0">
              <a:lnSpc>
                <a:spcPct val="90000"/>
              </a:lnSpc>
              <a:spcBef>
                <a:spcPts val="1000"/>
              </a:spcBef>
              <a:spcAft>
                <a:spcPts val="0"/>
              </a:spcAft>
              <a:buClr>
                <a:schemeClr val="dk1"/>
              </a:buClr>
              <a:buSzPts val="2800"/>
              <a:buChar char="•"/>
            </a:pPr>
            <a:r>
              <a:rPr lang="es-ES"/>
              <a:t>•</a:t>
            </a:r>
            <a:r>
              <a:rPr lang="es-ES" b="1" i="1"/>
              <a:t> Los índices. </a:t>
            </a:r>
            <a:r>
              <a:rPr lang="es-ES"/>
              <a:t>Son los que permiten acceder a los componentes del arreglo en forma individual. Es decir, la posición dentro del arreglo.</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a:spLocks noGrp="1"/>
          </p:cNvSpPr>
          <p:nvPr>
            <p:ph type="title"/>
          </p:nvPr>
        </p:nvSpPr>
        <p:spPr>
          <a:xfrm>
            <a:off x="838200" y="892067"/>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Bell MT"/>
              <a:buNone/>
            </a:pPr>
            <a:r>
              <a:rPr lang="es-ES"/>
              <a:t>Para hacer referencia a un componente de un arreglo se necesita:</a:t>
            </a:r>
            <a:br>
              <a:rPr lang="es-ES"/>
            </a:br>
            <a:r>
              <a:rPr lang="es-ES"/>
              <a:t> </a:t>
            </a:r>
            <a:br>
              <a:rPr lang="es-ES"/>
            </a:br>
            <a:endParaRPr/>
          </a:p>
        </p:txBody>
      </p:sp>
      <p:pic>
        <p:nvPicPr>
          <p:cNvPr id="159" name="Google Shape;159;p9"/>
          <p:cNvPicPr preferRelativeResize="0"/>
          <p:nvPr/>
        </p:nvPicPr>
        <p:blipFill rotWithShape="1">
          <a:blip r:embed="rId3">
            <a:alphaModFix/>
          </a:blip>
          <a:srcRect/>
          <a:stretch/>
        </p:blipFill>
        <p:spPr>
          <a:xfrm>
            <a:off x="2278252" y="2853568"/>
            <a:ext cx="8161633" cy="20849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335971" y="41976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165" name="Google Shape;165;p10"/>
          <p:cNvSpPr txBox="1">
            <a:spLocks noGrp="1"/>
          </p:cNvSpPr>
          <p:nvPr>
            <p:ph type="body" idx="1"/>
          </p:nvPr>
        </p:nvSpPr>
        <p:spPr>
          <a:xfrm>
            <a:off x="838200" y="1619720"/>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Sin la intención de seguir la sintaxis de algún lenguaje de programación, la definición del arreglo quedaría:Sin la intención de</a:t>
            </a:r>
            <a:endParaRPr/>
          </a:p>
        </p:txBody>
      </p:sp>
      <p:pic>
        <p:nvPicPr>
          <p:cNvPr id="166" name="Google Shape;166;p10"/>
          <p:cNvPicPr preferRelativeResize="0"/>
          <p:nvPr/>
        </p:nvPicPr>
        <p:blipFill rotWithShape="1">
          <a:blip r:embed="rId3">
            <a:alphaModFix/>
          </a:blip>
          <a:srcRect/>
          <a:stretch/>
        </p:blipFill>
        <p:spPr>
          <a:xfrm>
            <a:off x="6268358" y="5167310"/>
            <a:ext cx="5085442" cy="1423924"/>
          </a:xfrm>
          <a:prstGeom prst="rect">
            <a:avLst/>
          </a:prstGeom>
          <a:noFill/>
          <a:ln>
            <a:noFill/>
          </a:ln>
        </p:spPr>
      </p:pic>
      <p:pic>
        <p:nvPicPr>
          <p:cNvPr id="167" name="Google Shape;167;p10"/>
          <p:cNvPicPr preferRelativeResize="0"/>
          <p:nvPr/>
        </p:nvPicPr>
        <p:blipFill rotWithShape="1">
          <a:blip r:embed="rId4">
            <a:alphaModFix/>
          </a:blip>
          <a:srcRect/>
          <a:stretch/>
        </p:blipFill>
        <p:spPr>
          <a:xfrm>
            <a:off x="2587271" y="2766218"/>
            <a:ext cx="7627420" cy="1325563"/>
          </a:xfrm>
          <a:prstGeom prst="rect">
            <a:avLst/>
          </a:prstGeom>
          <a:noFill/>
          <a:ln>
            <a:noFill/>
          </a:ln>
        </p:spPr>
      </p:pic>
      <p:sp>
        <p:nvSpPr>
          <p:cNvPr id="168" name="Google Shape;168;p10"/>
          <p:cNvSpPr/>
          <p:nvPr/>
        </p:nvSpPr>
        <p:spPr>
          <a:xfrm>
            <a:off x="1622156" y="4844145"/>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a:solidFill>
                  <a:srgbClr val="000000"/>
                </a:solidFill>
                <a:latin typeface="Arial"/>
                <a:ea typeface="Arial"/>
                <a:cs typeface="Arial"/>
                <a:sym typeface="Arial"/>
              </a:rPr>
              <a:t>El número total de elementos (NTE) que tendrá el arreglo puede calcularse de la siguiente forma:</a:t>
            </a:r>
            <a:endParaRPr sz="1800">
              <a:solidFill>
                <a:schemeClr val="dk1"/>
              </a:solidFill>
              <a:latin typeface="Bell MT"/>
              <a:ea typeface="Bell MT"/>
              <a:cs typeface="Bell MT"/>
              <a:sym typeface="Bell M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8636" y="313588"/>
            <a:ext cx="7043739" cy="1077062"/>
          </a:xfrm>
        </p:spPr>
        <p:txBody>
          <a:bodyPr/>
          <a:lstStyle/>
          <a:p>
            <a:pPr algn="l"/>
            <a:r>
              <a:rPr lang="es-MX" b="1" dirty="0">
                <a:latin typeface="Times New Roman" panose="02020603050405020304" pitchFamily="18" charset="0"/>
                <a:cs typeface="Times New Roman" panose="02020603050405020304" pitchFamily="18" charset="0"/>
              </a:rPr>
              <a:t>Agenda:</a:t>
            </a:r>
            <a:endParaRPr lang="es-CO" b="1" dirty="0">
              <a:latin typeface="Times New Roman" panose="02020603050405020304" pitchFamily="18" charset="0"/>
              <a:cs typeface="Times New Roman" panose="02020603050405020304" pitchFamily="18" charset="0"/>
            </a:endParaRPr>
          </a:p>
        </p:txBody>
      </p:sp>
      <p:sp>
        <p:nvSpPr>
          <p:cNvPr id="5" name="Marcador de contenido 4"/>
          <p:cNvSpPr>
            <a:spLocks noGrp="1"/>
          </p:cNvSpPr>
          <p:nvPr>
            <p:ph idx="1"/>
          </p:nvPr>
        </p:nvSpPr>
        <p:spPr>
          <a:xfrm>
            <a:off x="652894" y="1390651"/>
            <a:ext cx="11177156" cy="4838700"/>
          </a:xfrm>
        </p:spPr>
        <p:txBody>
          <a:bodyPr>
            <a:normAutofit lnSpcReduction="10000"/>
          </a:bodyPr>
          <a:lstStyle/>
          <a:p>
            <a:pPr marL="0" indent="0">
              <a:buNone/>
            </a:pPr>
            <a:r>
              <a:rPr lang="es-MX" dirty="0"/>
              <a:t>1. Datos e Información.</a:t>
            </a:r>
          </a:p>
          <a:p>
            <a:pPr marL="0" indent="0">
              <a:buNone/>
            </a:pPr>
            <a:r>
              <a:rPr lang="es-MX" dirty="0"/>
              <a:t>2. Bit, byte, campos, registros y archivos.</a:t>
            </a:r>
          </a:p>
          <a:p>
            <a:pPr marL="0" indent="0">
              <a:buNone/>
            </a:pPr>
            <a:r>
              <a:rPr lang="es-MX" dirty="0"/>
              <a:t>3. Tipos de datos abstractos (TDA).</a:t>
            </a:r>
          </a:p>
          <a:p>
            <a:pPr marL="0" indent="0">
              <a:buNone/>
            </a:pPr>
            <a:r>
              <a:rPr lang="es-MX" dirty="0"/>
              <a:t>4. Arreglos.</a:t>
            </a:r>
          </a:p>
          <a:p>
            <a:pPr marL="0" indent="0">
              <a:buNone/>
            </a:pPr>
            <a:r>
              <a:rPr lang="es-MX" dirty="0"/>
              <a:t>5. </a:t>
            </a:r>
            <a:r>
              <a:rPr lang="es-MX" b="1" dirty="0"/>
              <a:t>Arreglos unidimensionales.</a:t>
            </a:r>
          </a:p>
          <a:p>
            <a:pPr marL="0" indent="0">
              <a:buNone/>
            </a:pPr>
            <a:r>
              <a:rPr lang="es-MX" dirty="0"/>
              <a:t>	5.1. Conceptualización.</a:t>
            </a:r>
          </a:p>
          <a:p>
            <a:pPr marL="0" indent="0">
              <a:buNone/>
            </a:pPr>
            <a:r>
              <a:rPr lang="es-MX" dirty="0"/>
              <a:t>	5.2. Declaración de un arreglo.</a:t>
            </a:r>
          </a:p>
          <a:p>
            <a:pPr marL="0" indent="0">
              <a:buNone/>
            </a:pPr>
            <a:r>
              <a:rPr lang="es-MX" dirty="0"/>
              <a:t>	5.3. Instancia de un arreglo.</a:t>
            </a:r>
          </a:p>
          <a:p>
            <a:pPr marL="0" indent="0">
              <a:buNone/>
            </a:pPr>
            <a:r>
              <a:rPr lang="es-MX" dirty="0"/>
              <a:t>	5.5. Acceso de un arreglo.</a:t>
            </a:r>
          </a:p>
          <a:p>
            <a:pPr marL="0" indent="0">
              <a:buNone/>
            </a:pPr>
            <a:r>
              <a:rPr lang="es-MX" dirty="0"/>
              <a:t>	5.5. Recorrido de un arreglo</a:t>
            </a:r>
          </a:p>
          <a:p>
            <a:pPr marL="0" indent="0">
              <a:buNone/>
            </a:pPr>
            <a:endParaRPr lang="es-MX" dirty="0"/>
          </a:p>
          <a:p>
            <a:pPr marL="0" indent="0">
              <a:buNone/>
            </a:pPr>
            <a:endParaRPr lang="es-MX" dirty="0"/>
          </a:p>
          <a:p>
            <a:pPr marL="0" indent="0">
              <a:buNone/>
            </a:pPr>
            <a:endParaRPr lang="es-MX" dirty="0"/>
          </a:p>
          <a:p>
            <a:pPr marL="0" indent="0">
              <a:buNone/>
            </a:pPr>
            <a:endParaRPr lang="es-MX" dirty="0"/>
          </a:p>
        </p:txBody>
      </p:sp>
    </p:spTree>
    <p:extLst>
      <p:ext uri="{BB962C8B-B14F-4D97-AF65-F5344CB8AC3E}">
        <p14:creationId xmlns:p14="http://schemas.microsoft.com/office/powerpoint/2010/main" val="41608564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174" name="Google Shape;174;p11"/>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Con los valores liminf y limsup se declara el tipo de los índices así como el número de elementos que tendrá el arreglo. Con tipo se declara el tipo de datos para todos los elementos del arreglo. El tipo de elementos no tiene que ser necesariamente el mismo que el de los índices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2"/>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b="1"/>
              <a:t>Observaciones:</a:t>
            </a:r>
            <a:endParaRPr/>
          </a:p>
        </p:txBody>
      </p:sp>
      <p:sp>
        <p:nvSpPr>
          <p:cNvPr id="180" name="Google Shape;180;p12"/>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s-ES"/>
              <a:t>1. El tipo del índice puede ser cualquier tipo ordinal (carácter, entero, etc)</a:t>
            </a:r>
            <a:endParaRPr/>
          </a:p>
          <a:p>
            <a:pPr marL="0" lvl="0" indent="0" algn="l" rtl="0">
              <a:lnSpc>
                <a:spcPct val="90000"/>
              </a:lnSpc>
              <a:spcBef>
                <a:spcPts val="1000"/>
              </a:spcBef>
              <a:spcAft>
                <a:spcPts val="0"/>
              </a:spcAft>
              <a:buClr>
                <a:schemeClr val="dk1"/>
              </a:buClr>
              <a:buSzPct val="100000"/>
              <a:buNone/>
            </a:pPr>
            <a:r>
              <a:rPr lang="es-ES"/>
              <a:t>2. El tipo de los componentes puede ser cualquier tipo (entero, real, cadena de caracteres, registro, arreglo, etc.)</a:t>
            </a:r>
            <a:endParaRPr/>
          </a:p>
          <a:p>
            <a:pPr marL="0" lvl="0" indent="0" algn="l" rtl="0">
              <a:lnSpc>
                <a:spcPct val="90000"/>
              </a:lnSpc>
              <a:spcBef>
                <a:spcPts val="1000"/>
              </a:spcBef>
              <a:spcAft>
                <a:spcPts val="0"/>
              </a:spcAft>
              <a:buClr>
                <a:schemeClr val="dk1"/>
              </a:buClr>
              <a:buSzPct val="100000"/>
              <a:buNone/>
            </a:pPr>
            <a:r>
              <a:rPr lang="es-ES"/>
              <a:t>3. Se utilizan los corchetes [ ] para indicar el índice de un arreglo. Entre los corchetes [ ] se debe escribir un valor ordinal (puede ser una</a:t>
            </a:r>
            <a:endParaRPr/>
          </a:p>
          <a:p>
            <a:pPr marL="0" lvl="0" indent="0" algn="l" rtl="0">
              <a:lnSpc>
                <a:spcPct val="90000"/>
              </a:lnSpc>
              <a:spcBef>
                <a:spcPts val="1000"/>
              </a:spcBef>
              <a:spcAft>
                <a:spcPts val="0"/>
              </a:spcAft>
              <a:buClr>
                <a:schemeClr val="dk1"/>
              </a:buClr>
              <a:buSzPct val="100000"/>
              <a:buNone/>
            </a:pPr>
            <a:r>
              <a:rPr lang="es-ES"/>
              <a:t>variable, una constante o una expresión tan compleja como se quiera, pero que dé como resultado un valor ordinal).</a:t>
            </a:r>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838200" y="92671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a:t>Ejemplo</a:t>
            </a:r>
            <a:endParaRPr/>
          </a:p>
        </p:txBody>
      </p:sp>
      <p:pic>
        <p:nvPicPr>
          <p:cNvPr id="186" name="Google Shape;186;p13"/>
          <p:cNvPicPr preferRelativeResize="0">
            <a:picLocks noGrp="1"/>
          </p:cNvPicPr>
          <p:nvPr>
            <p:ph type="body" idx="1"/>
          </p:nvPr>
        </p:nvPicPr>
        <p:blipFill rotWithShape="1">
          <a:blip r:embed="rId3">
            <a:alphaModFix/>
          </a:blip>
          <a:srcRect/>
          <a:stretch/>
        </p:blipFill>
        <p:spPr>
          <a:xfrm>
            <a:off x="1528762" y="3053556"/>
            <a:ext cx="9134475" cy="1895475"/>
          </a:xfrm>
          <a:prstGeom prst="rect">
            <a:avLst/>
          </a:prstGeom>
          <a:noFill/>
          <a:ln>
            <a:noFill/>
          </a:ln>
        </p:spPr>
      </p:pic>
      <p:sp>
        <p:nvSpPr>
          <p:cNvPr id="187" name="Google Shape;187;p13"/>
          <p:cNvSpPr/>
          <p:nvPr/>
        </p:nvSpPr>
        <p:spPr>
          <a:xfrm>
            <a:off x="1157206" y="2130226"/>
            <a:ext cx="79712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a:solidFill>
                  <a:srgbClr val="000000"/>
                </a:solidFill>
                <a:latin typeface="Arial"/>
                <a:ea typeface="Arial"/>
                <a:cs typeface="Arial"/>
                <a:sym typeface="Arial"/>
              </a:rPr>
              <a:t>Sea ARRE un arreglo de 70 elementos enteros con índices enteros. Su representación queda como se muestra en la siguiente figura:</a:t>
            </a:r>
            <a:endParaRPr sz="1800">
              <a:solidFill>
                <a:schemeClr val="dk1"/>
              </a:solidFill>
              <a:latin typeface="Bell MT"/>
              <a:ea typeface="Bell MT"/>
              <a:cs typeface="Bell MT"/>
              <a:sym typeface="Bell MT"/>
            </a:endParaRPr>
          </a:p>
        </p:txBody>
      </p:sp>
      <p:sp>
        <p:nvSpPr>
          <p:cNvPr id="188" name="Google Shape;188;p13"/>
          <p:cNvSpPr/>
          <p:nvPr/>
        </p:nvSpPr>
        <p:spPr>
          <a:xfrm>
            <a:off x="838200" y="5015547"/>
            <a:ext cx="6096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Bell MT"/>
                <a:ea typeface="Bell MT"/>
                <a:cs typeface="Bell MT"/>
                <a:sym typeface="Bell MT"/>
              </a:rPr>
              <a:t>NTE = (70-1+1)</a:t>
            </a:r>
            <a:endParaRPr/>
          </a:p>
          <a:p>
            <a:pPr marL="0" marR="0" lvl="0" indent="0" algn="l" rtl="0">
              <a:spcBef>
                <a:spcPts val="0"/>
              </a:spcBef>
              <a:spcAft>
                <a:spcPts val="0"/>
              </a:spcAft>
              <a:buNone/>
            </a:pPr>
            <a:endParaRPr sz="1800">
              <a:solidFill>
                <a:schemeClr val="dk1"/>
              </a:solidFill>
              <a:latin typeface="Bell MT"/>
              <a:ea typeface="Bell MT"/>
              <a:cs typeface="Bell MT"/>
              <a:sym typeface="Bell MT"/>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Cada elemento del arreglo ARRE será un número entero y podrá accederse por medio de un índice que será un valor comprendido entre 1 y 70.</a:t>
            </a:r>
            <a:endParaRPr sz="1800">
              <a:solidFill>
                <a:schemeClr val="dk1"/>
              </a:solidFill>
              <a:latin typeface="Bell MT"/>
              <a:ea typeface="Bell MT"/>
              <a:cs typeface="Bell MT"/>
              <a:sym typeface="Bell M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4"/>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194" name="Google Shape;194;p14"/>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b="1"/>
              <a:t>Así por ejemplo:</a:t>
            </a:r>
            <a:endParaRPr/>
          </a:p>
          <a:p>
            <a:pPr marL="228600" lvl="0" indent="-228600" algn="l" rtl="0">
              <a:lnSpc>
                <a:spcPct val="90000"/>
              </a:lnSpc>
              <a:spcBef>
                <a:spcPts val="1000"/>
              </a:spcBef>
              <a:spcAft>
                <a:spcPts val="0"/>
              </a:spcAft>
              <a:buClr>
                <a:schemeClr val="dk1"/>
              </a:buClr>
              <a:buSzPts val="2800"/>
              <a:buChar char="•"/>
            </a:pPr>
            <a:r>
              <a:rPr lang="es-ES"/>
              <a:t>ARRE [1] hace referencia al elemento de la posición 1</a:t>
            </a:r>
            <a:endParaRPr/>
          </a:p>
          <a:p>
            <a:pPr marL="228600" lvl="0" indent="-228600" algn="l" rtl="0">
              <a:lnSpc>
                <a:spcPct val="90000"/>
              </a:lnSpc>
              <a:spcBef>
                <a:spcPts val="1000"/>
              </a:spcBef>
              <a:spcAft>
                <a:spcPts val="0"/>
              </a:spcAft>
              <a:buClr>
                <a:schemeClr val="dk1"/>
              </a:buClr>
              <a:buSzPts val="2800"/>
              <a:buChar char="•"/>
            </a:pPr>
            <a:r>
              <a:rPr lang="es-ES"/>
              <a:t>ARRE [2] hace referencia al elemento de la posición 2</a:t>
            </a:r>
            <a:endParaRPr/>
          </a:p>
          <a:p>
            <a:pPr marL="228600" lvl="0" indent="-228600" algn="l" rtl="0">
              <a:lnSpc>
                <a:spcPct val="90000"/>
              </a:lnSpc>
              <a:spcBef>
                <a:spcPts val="1000"/>
              </a:spcBef>
              <a:spcAft>
                <a:spcPts val="0"/>
              </a:spcAft>
              <a:buClr>
                <a:schemeClr val="dk1"/>
              </a:buClr>
              <a:buSzPts val="2800"/>
              <a:buChar char="•"/>
            </a:pPr>
            <a:r>
              <a:rPr lang="es-ES"/>
              <a:t>…</a:t>
            </a:r>
            <a:endParaRPr/>
          </a:p>
          <a:p>
            <a:pPr marL="228600" lvl="0" indent="-228600" algn="l" rtl="0">
              <a:lnSpc>
                <a:spcPct val="90000"/>
              </a:lnSpc>
              <a:spcBef>
                <a:spcPts val="1000"/>
              </a:spcBef>
              <a:spcAft>
                <a:spcPts val="0"/>
              </a:spcAft>
              <a:buClr>
                <a:schemeClr val="dk1"/>
              </a:buClr>
              <a:buSzPts val="2800"/>
              <a:buChar char="•"/>
            </a:pPr>
            <a:r>
              <a:rPr lang="es-ES"/>
              <a:t>…</a:t>
            </a:r>
            <a:endParaRPr/>
          </a:p>
          <a:p>
            <a:pPr marL="228600" lvl="0" indent="-228600" algn="l" rtl="0">
              <a:lnSpc>
                <a:spcPct val="90000"/>
              </a:lnSpc>
              <a:spcBef>
                <a:spcPts val="1000"/>
              </a:spcBef>
              <a:spcAft>
                <a:spcPts val="0"/>
              </a:spcAft>
              <a:buClr>
                <a:schemeClr val="dk1"/>
              </a:buClr>
              <a:buSzPts val="2800"/>
              <a:buChar char="•"/>
            </a:pPr>
            <a:r>
              <a:rPr lang="es-ES"/>
              <a:t>ARRE [70] hace referencia al elemento de la posición 70</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5"/>
          <p:cNvSpPr txBox="1">
            <a:spLocks noGrp="1"/>
          </p:cNvSpPr>
          <p:nvPr>
            <p:ph type="title"/>
          </p:nvPr>
        </p:nvSpPr>
        <p:spPr>
          <a:xfrm>
            <a:off x="711777" y="72414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a:t>Operaciones con arreglos</a:t>
            </a:r>
            <a:endParaRPr/>
          </a:p>
        </p:txBody>
      </p:sp>
      <p:sp>
        <p:nvSpPr>
          <p:cNvPr id="200" name="Google Shape;200;p15"/>
          <p:cNvSpPr txBox="1">
            <a:spLocks noGrp="1"/>
          </p:cNvSpPr>
          <p:nvPr>
            <p:ph type="body" idx="1"/>
          </p:nvPr>
        </p:nvSpPr>
        <p:spPr>
          <a:xfrm>
            <a:off x="838200" y="2378467"/>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A continuación se presentan las operaciones más comunes en arreglos:</a:t>
            </a:r>
            <a:endParaRPr/>
          </a:p>
        </p:txBody>
      </p:sp>
      <p:pic>
        <p:nvPicPr>
          <p:cNvPr id="201" name="Google Shape;201;p15" descr="https://www.uacj.mx/CGTI/CDTE/JPM/Documents/IIT/arreglos1/images/iit-arreglos-operaconarreglos.jpg"/>
          <p:cNvPicPr preferRelativeResize="0"/>
          <p:nvPr/>
        </p:nvPicPr>
        <p:blipFill rotWithShape="1">
          <a:blip r:embed="rId3">
            <a:alphaModFix/>
          </a:blip>
          <a:srcRect/>
          <a:stretch/>
        </p:blipFill>
        <p:spPr>
          <a:xfrm>
            <a:off x="4829821" y="2779671"/>
            <a:ext cx="6523979" cy="3001195"/>
          </a:xfrm>
          <a:prstGeom prst="rect">
            <a:avLst/>
          </a:prstGeom>
          <a:noFill/>
          <a:ln>
            <a:noFill/>
          </a:ln>
        </p:spPr>
      </p:pic>
      <p:sp>
        <p:nvSpPr>
          <p:cNvPr id="202" name="Google Shape;202;p15"/>
          <p:cNvSpPr/>
          <p:nvPr/>
        </p:nvSpPr>
        <p:spPr>
          <a:xfrm>
            <a:off x="838200" y="3328024"/>
            <a:ext cx="609600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Bell MT"/>
                <a:ea typeface="Bell MT"/>
                <a:cs typeface="Bell MT"/>
                <a:sym typeface="Bell MT"/>
              </a:rPr>
              <a:t>Lectura/Escritura</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 Asignación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 Actualización: Inserción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Eliminación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Modificación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 Ordenación</a:t>
            </a:r>
            <a:endParaRPr/>
          </a:p>
          <a:p>
            <a:pPr marL="0" marR="0" lvl="0" indent="0" algn="l" rtl="0">
              <a:spcBef>
                <a:spcPts val="0"/>
              </a:spcBef>
              <a:spcAft>
                <a:spcPts val="0"/>
              </a:spcAft>
              <a:buNone/>
            </a:pPr>
            <a:r>
              <a:rPr lang="es-ES" sz="1800">
                <a:solidFill>
                  <a:schemeClr val="dk1"/>
                </a:solidFill>
                <a:latin typeface="Bell MT"/>
                <a:ea typeface="Bell MT"/>
                <a:cs typeface="Bell MT"/>
                <a:sym typeface="Bell MT"/>
              </a:rPr>
              <a:t>* Búsqueda</a:t>
            </a:r>
            <a:endParaRPr/>
          </a:p>
        </p:txBody>
      </p:sp>
      <p:sp>
        <p:nvSpPr>
          <p:cNvPr id="203" name="Google Shape;203;p15"/>
          <p:cNvSpPr/>
          <p:nvPr/>
        </p:nvSpPr>
        <p:spPr>
          <a:xfrm>
            <a:off x="506278" y="5662440"/>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Bell MT"/>
                <a:ea typeface="Bell MT"/>
                <a:cs typeface="Bell MT"/>
                <a:sym typeface="Bell MT"/>
              </a:rPr>
              <a:t>Como los arreglos son datos estructurados, muchas de estas operaciones no pueden llevarse a cabo de manera global, sino que debe trabajar sobre cada elemento.</a:t>
            </a: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6"/>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Bell MT"/>
              <a:buNone/>
            </a:pPr>
            <a:r>
              <a:rPr lang="es-ES" b="1"/>
              <a:t>¿Por qué el tema de arrays es crucial para entender la tokenización en IA?</a:t>
            </a:r>
            <a:br>
              <a:rPr lang="es-ES" b="1"/>
            </a:br>
            <a:endParaRPr/>
          </a:p>
        </p:txBody>
      </p:sp>
      <p:sp>
        <p:nvSpPr>
          <p:cNvPr id="209" name="Google Shape;209;p16"/>
          <p:cNvSpPr txBox="1">
            <a:spLocks noGrp="1"/>
          </p:cNvSpPr>
          <p:nvPr>
            <p:ph type="body" idx="1"/>
          </p:nvPr>
        </p:nvSpPr>
        <p:spPr>
          <a:xfrm>
            <a:off x="1091045" y="3044535"/>
            <a:ext cx="7538606" cy="275047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Los grandes modelos de lenguaje (GPT-4o, Llama 3, Gemini, etc.) trabajan internamente con </a:t>
            </a:r>
            <a:r>
              <a:rPr lang="es-ES" b="1"/>
              <a:t>secuencias de enteros</a:t>
            </a:r>
            <a:r>
              <a:rPr lang="es-ES"/>
              <a:t> que representan tokens.</a:t>
            </a:r>
            <a:br>
              <a:rPr lang="es-ES"/>
            </a:br>
            <a:r>
              <a:rPr lang="es-ES"/>
              <a:t>En otras palabras, </a:t>
            </a:r>
            <a:r>
              <a:rPr lang="es-ES" b="1"/>
              <a:t>todo el texto “Hola mundo” termina siendo un array de IDs</a:t>
            </a:r>
            <a:r>
              <a:rPr lang="es-ES"/>
              <a:t> antes de entrar a la red neuronal.</a:t>
            </a:r>
            <a:endParaRPr/>
          </a:p>
          <a:p>
            <a:pPr marL="228600" lvl="0" indent="-50800" algn="l" rtl="0">
              <a:lnSpc>
                <a:spcPct val="90000"/>
              </a:lnSpc>
              <a:spcBef>
                <a:spcPts val="1000"/>
              </a:spcBef>
              <a:spcAft>
                <a:spcPts val="0"/>
              </a:spcAft>
              <a:buClr>
                <a:schemeClr val="dk1"/>
              </a:buClr>
              <a:buSzPts val="2800"/>
              <a:buNone/>
            </a:pPr>
            <a:endParaRPr/>
          </a:p>
        </p:txBody>
      </p:sp>
      <p:pic>
        <p:nvPicPr>
          <p:cNvPr id="210" name="Google Shape;210;p16" descr="Imagen generada"/>
          <p:cNvPicPr preferRelativeResize="0"/>
          <p:nvPr/>
        </p:nvPicPr>
        <p:blipFill rotWithShape="1">
          <a:blip r:embed="rId3">
            <a:alphaModFix/>
          </a:blip>
          <a:srcRect/>
          <a:stretch/>
        </p:blipFill>
        <p:spPr>
          <a:xfrm>
            <a:off x="9009959" y="2336398"/>
            <a:ext cx="2602921" cy="39043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endParaRPr/>
          </a:p>
        </p:txBody>
      </p:sp>
      <p:pic>
        <p:nvPicPr>
          <p:cNvPr id="216" name="Google Shape;216;p17"/>
          <p:cNvPicPr preferRelativeResize="0">
            <a:picLocks noGrp="1"/>
          </p:cNvPicPr>
          <p:nvPr>
            <p:ph type="body" idx="1"/>
          </p:nvPr>
        </p:nvPicPr>
        <p:blipFill rotWithShape="1">
          <a:blip r:embed="rId3">
            <a:alphaModFix/>
          </a:blip>
          <a:srcRect/>
          <a:stretch/>
        </p:blipFill>
        <p:spPr>
          <a:xfrm>
            <a:off x="838200" y="2271935"/>
            <a:ext cx="5181600" cy="3458717"/>
          </a:xfrm>
          <a:prstGeom prst="rect">
            <a:avLst/>
          </a:prstGeom>
          <a:solidFill>
            <a:srgbClr val="FFFFFF"/>
          </a:solidFill>
          <a:ln>
            <a:noFill/>
          </a:ln>
        </p:spPr>
      </p:pic>
      <p:sp>
        <p:nvSpPr>
          <p:cNvPr id="217" name="Google Shape;217;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Flujo completo: </a:t>
            </a:r>
            <a:r>
              <a:rPr lang="es-ES" b="1"/>
              <a:t>Texto → Tokenización → IDs + Padding →</a:t>
            </a: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r>
              <a:rPr lang="es-ES"/>
              <a:t>Matriz de atención (valores ficticios simplificados):</a:t>
            </a:r>
            <a:endParaRPr/>
          </a:p>
        </p:txBody>
      </p:sp>
      <p:sp>
        <p:nvSpPr>
          <p:cNvPr id="223" name="Google Shape;223;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1300"/>
              <a:buNone/>
            </a:pPr>
            <a:r>
              <a:rPr lang="es-ES" sz="1300"/>
              <a:t>Un modelo transformer, como GPT, analiza cómo cada palabra </a:t>
            </a:r>
            <a:r>
              <a:rPr lang="es-ES" sz="1300" i="1"/>
              <a:t>"atiende"</a:t>
            </a:r>
            <a:r>
              <a:rPr lang="es-ES" sz="1300"/>
              <a:t> a las demás. Esto se representa en una </a:t>
            </a:r>
            <a:r>
              <a:rPr lang="es-ES" sz="1300" b="1"/>
              <a:t>matriz de atención</a:t>
            </a:r>
            <a:r>
              <a:rPr lang="es-ES" sz="1300"/>
              <a:t>, donde los valores indican cuánto foco le pone una palabra a otra.</a:t>
            </a:r>
            <a:endParaRPr sz="1300"/>
          </a:p>
        </p:txBody>
      </p:sp>
      <p:pic>
        <p:nvPicPr>
          <p:cNvPr id="224" name="Google Shape;224;p18"/>
          <p:cNvPicPr preferRelativeResize="0"/>
          <p:nvPr/>
        </p:nvPicPr>
        <p:blipFill rotWithShape="1">
          <a:blip r:embed="rId3">
            <a:alphaModFix/>
          </a:blip>
          <a:srcRect/>
          <a:stretch/>
        </p:blipFill>
        <p:spPr>
          <a:xfrm>
            <a:off x="839788" y="3219103"/>
            <a:ext cx="5157787" cy="2256531"/>
          </a:xfrm>
          <a:prstGeom prst="rect">
            <a:avLst/>
          </a:prstGeom>
          <a:noFill/>
          <a:ln>
            <a:noFill/>
          </a:ln>
        </p:spPr>
      </p:pic>
      <p:sp>
        <p:nvSpPr>
          <p:cNvPr id="225" name="Google Shape;225;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26" name="Google Shape;226;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Matriz de atención (valores ficticios simplificados):</a:t>
            </a:r>
            <a:endParaRPr/>
          </a:p>
          <a:p>
            <a:pPr marL="228600" lvl="0" indent="-50800" algn="l" rtl="0">
              <a:lnSpc>
                <a:spcPct val="90000"/>
              </a:lnSpc>
              <a:spcBef>
                <a:spcPts val="1000"/>
              </a:spcBef>
              <a:spcAft>
                <a:spcPts val="0"/>
              </a:spcAft>
              <a:buClr>
                <a:schemeClr val="dk1"/>
              </a:buClr>
              <a:buSzPts val="2800"/>
              <a:buNone/>
            </a:pPr>
            <a:endParaRPr/>
          </a:p>
        </p:txBody>
      </p:sp>
      <p:sp>
        <p:nvSpPr>
          <p:cNvPr id="227" name="Google Shape;227;p18"/>
          <p:cNvSpPr txBox="1"/>
          <p:nvPr/>
        </p:nvSpPr>
        <p:spPr>
          <a:xfrm>
            <a:off x="6086622" y="3998306"/>
            <a:ext cx="5651988" cy="1477328"/>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Cada fila es una palabra que está “atendiendo”.</a:t>
            </a:r>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Cada columna es una palabra que está siendo “atendida”.</a:t>
            </a:r>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Por ejemplo, en la fila </a:t>
            </a:r>
            <a:r>
              <a:rPr lang="es-ES" sz="1800" b="1">
                <a:solidFill>
                  <a:schemeClr val="dk1"/>
                </a:solidFill>
                <a:latin typeface="Bell MT"/>
                <a:ea typeface="Bell MT"/>
                <a:cs typeface="Bell MT"/>
                <a:sym typeface="Bell MT"/>
              </a:rPr>
              <a:t>“persigue”</a:t>
            </a:r>
            <a:r>
              <a:rPr lang="es-ES" sz="1800">
                <a:solidFill>
                  <a:schemeClr val="dk1"/>
                </a:solidFill>
                <a:latin typeface="Bell MT"/>
                <a:ea typeface="Bell MT"/>
                <a:cs typeface="Bell MT"/>
                <a:sym typeface="Bell MT"/>
              </a:rPr>
              <a:t>, el modelo presta atención principalmente a </a:t>
            </a:r>
            <a:r>
              <a:rPr lang="es-ES" sz="1800" b="1">
                <a:solidFill>
                  <a:schemeClr val="dk1"/>
                </a:solidFill>
                <a:latin typeface="Bell MT"/>
                <a:ea typeface="Bell MT"/>
                <a:cs typeface="Bell MT"/>
                <a:sym typeface="Bell MT"/>
              </a:rPr>
              <a:t>“perro”</a:t>
            </a:r>
            <a:r>
              <a:rPr lang="es-ES" sz="1800">
                <a:solidFill>
                  <a:schemeClr val="dk1"/>
                </a:solidFill>
                <a:latin typeface="Bell MT"/>
                <a:ea typeface="Bell MT"/>
                <a:cs typeface="Bell MT"/>
                <a:sym typeface="Bell MT"/>
              </a:rPr>
              <a:t> y </a:t>
            </a:r>
            <a:r>
              <a:rPr lang="es-ES" sz="1800" b="1">
                <a:solidFill>
                  <a:schemeClr val="dk1"/>
                </a:solidFill>
                <a:latin typeface="Bell MT"/>
                <a:ea typeface="Bell MT"/>
                <a:cs typeface="Bell MT"/>
                <a:sym typeface="Bell MT"/>
              </a:rPr>
              <a:t>“gato”</a:t>
            </a:r>
            <a:r>
              <a:rPr lang="es-ES" sz="1800">
                <a:solidFill>
                  <a:schemeClr val="dk1"/>
                </a:solidFill>
                <a:latin typeface="Bell MT"/>
                <a:ea typeface="Bell MT"/>
                <a:cs typeface="Bell MT"/>
                <a:sym typeface="Bell MT"/>
              </a:rPr>
              <a:t>, porque son el sujeto y el objeto de la acción.</a:t>
            </a: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Bell MT"/>
              <a:buNone/>
            </a:pPr>
            <a:r>
              <a:rPr lang="es-ES"/>
              <a:t>Matriz de atención</a:t>
            </a:r>
            <a:endParaRPr/>
          </a:p>
        </p:txBody>
      </p:sp>
      <p:sp>
        <p:nvSpPr>
          <p:cNvPr id="233" name="Google Shape;233;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34" name="Google Shape;23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endParaRPr/>
          </a:p>
        </p:txBody>
      </p:sp>
      <p:sp>
        <p:nvSpPr>
          <p:cNvPr id="235" name="Google Shape;23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36" name="Google Shape;236;p19" descr="Imagen generada"/>
          <p:cNvPicPr preferRelativeResize="0">
            <a:picLocks noGrp="1"/>
          </p:cNvPicPr>
          <p:nvPr>
            <p:ph type="body" idx="2"/>
          </p:nvPr>
        </p:nvPicPr>
        <p:blipFill rotWithShape="1">
          <a:blip r:embed="rId3">
            <a:alphaModFix/>
          </a:blip>
          <a:srcRect/>
          <a:stretch/>
        </p:blipFill>
        <p:spPr>
          <a:xfrm>
            <a:off x="839788" y="2628107"/>
            <a:ext cx="5157787" cy="34385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0"/>
          <p:cNvSpPr/>
          <p:nvPr/>
        </p:nvSpPr>
        <p:spPr>
          <a:xfrm>
            <a:off x="361122" y="600672"/>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42" name="Google Shape;242;p20"/>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43" name="Google Shape;243;p20"/>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cxnSp>
        <p:nvCxnSpPr>
          <p:cNvPr id="244" name="Google Shape;244;p20"/>
          <p:cNvCxnSpPr/>
          <p:nvPr/>
        </p:nvCxnSpPr>
        <p:spPr>
          <a:xfrm>
            <a:off x="7421217" y="3949148"/>
            <a:ext cx="914400" cy="914400"/>
          </a:xfrm>
          <a:prstGeom prst="straightConnector1">
            <a:avLst/>
          </a:prstGeom>
          <a:noFill/>
          <a:ln w="9525" cap="flat" cmpd="sng">
            <a:solidFill>
              <a:schemeClr val="accent1"/>
            </a:solidFill>
            <a:prstDash val="solid"/>
            <a:miter lim="800000"/>
            <a:headEnd type="none" w="sm" len="sm"/>
            <a:tailEnd type="triangle" w="med" len="med"/>
          </a:ln>
        </p:spPr>
      </p:cxnSp>
      <p:pic>
        <p:nvPicPr>
          <p:cNvPr id="245" name="Google Shape;245;p20"/>
          <p:cNvPicPr preferRelativeResize="0"/>
          <p:nvPr/>
        </p:nvPicPr>
        <p:blipFill rotWithShape="1">
          <a:blip r:embed="rId3">
            <a:alphaModFix/>
          </a:blip>
          <a:srcRect l="10652" t="21822" r="35217" b="23078"/>
          <a:stretch/>
        </p:blipFill>
        <p:spPr>
          <a:xfrm>
            <a:off x="1802294" y="1730181"/>
            <a:ext cx="7640040" cy="4372310"/>
          </a:xfrm>
          <a:prstGeom prst="rect">
            <a:avLst/>
          </a:prstGeom>
          <a:noFill/>
          <a:ln>
            <a:noFill/>
          </a:ln>
          <a:effectLst>
            <a:outerShdw blurRad="190500" algn="tl" rotWithShape="0">
              <a:srgbClr val="000000">
                <a:alpha val="69803"/>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8636" y="313588"/>
            <a:ext cx="7043739" cy="1077062"/>
          </a:xfrm>
        </p:spPr>
        <p:txBody>
          <a:bodyPr/>
          <a:lstStyle/>
          <a:p>
            <a:pPr algn="ctr"/>
            <a:r>
              <a:rPr lang="es-MX" b="1" dirty="0">
                <a:latin typeface="Times New Roman" panose="02020603050405020304" pitchFamily="18" charset="0"/>
                <a:cs typeface="Times New Roman" panose="02020603050405020304" pitchFamily="18" charset="0"/>
              </a:rPr>
              <a:t>Dato e Información</a:t>
            </a:r>
            <a:endParaRPr lang="es-CO" b="1" dirty="0">
              <a:latin typeface="Times New Roman" panose="02020603050405020304" pitchFamily="18" charset="0"/>
              <a:cs typeface="Times New Roman" panose="02020603050405020304" pitchFamily="18" charset="0"/>
            </a:endParaRPr>
          </a:p>
        </p:txBody>
      </p:sp>
      <p:sp>
        <p:nvSpPr>
          <p:cNvPr id="3" name="Marcador de contenido 2"/>
          <p:cNvSpPr>
            <a:spLocks noGrp="1"/>
          </p:cNvSpPr>
          <p:nvPr>
            <p:ph idx="1"/>
          </p:nvPr>
        </p:nvSpPr>
        <p:spPr>
          <a:xfrm>
            <a:off x="528636" y="1390650"/>
            <a:ext cx="7234239" cy="4914901"/>
          </a:xfrm>
        </p:spPr>
        <p:style>
          <a:lnRef idx="1">
            <a:schemeClr val="accent3"/>
          </a:lnRef>
          <a:fillRef idx="2">
            <a:schemeClr val="accent3"/>
          </a:fillRef>
          <a:effectRef idx="1">
            <a:schemeClr val="accent3"/>
          </a:effectRef>
          <a:fontRef idx="minor">
            <a:schemeClr val="dk1"/>
          </a:fontRef>
        </p:style>
        <p:txBody>
          <a:bodyPr/>
          <a:lstStyle/>
          <a:p>
            <a:pPr algn="just">
              <a:lnSpc>
                <a:spcPct val="80000"/>
              </a:lnSpc>
            </a:pPr>
            <a:r>
              <a:rPr lang="es-MX" dirty="0"/>
              <a:t>Para (Davenport and Prusak, 1998) los </a:t>
            </a:r>
            <a:r>
              <a:rPr lang="es-MX" b="1" dirty="0"/>
              <a:t>datos </a:t>
            </a:r>
            <a:r>
              <a:rPr lang="es-MX" dirty="0"/>
              <a:t>son un conjunto de hechos discretos objetivos sobre acontecimientos; mientras que la </a:t>
            </a:r>
            <a:r>
              <a:rPr lang="es-MX" b="1" dirty="0"/>
              <a:t>información</a:t>
            </a:r>
            <a:r>
              <a:rPr lang="es-MX" dirty="0"/>
              <a:t> tiene forma en sí misma y significado, está organizada para algún propósito.</a:t>
            </a:r>
          </a:p>
          <a:p>
            <a:pPr algn="just">
              <a:lnSpc>
                <a:spcPct val="80000"/>
              </a:lnSpc>
            </a:pPr>
            <a:r>
              <a:rPr lang="es-MX" dirty="0"/>
              <a:t>Las organizaciones actuales normalmente almacenan datos mediante el uso de tecnologías. Desde un punto de vista cuantitativo, las empresas evalúan la gestión de los datos en términos de coste, velocidad y capacidad. </a:t>
            </a:r>
            <a:endParaRPr lang="es-CO" dirty="0"/>
          </a:p>
        </p:txBody>
      </p:sp>
      <p:pic>
        <p:nvPicPr>
          <p:cNvPr id="5" name="Imagen 4" descr="Día de la Protección de datos: seis consejos para evitar fugas d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4966" y="1390650"/>
            <a:ext cx="3876337" cy="2574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18879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251" name="Google Shape;251;p21"/>
          <p:cNvSpPr txBox="1">
            <a:spLocks noGrp="1"/>
          </p:cNvSpPr>
          <p:nvPr>
            <p:ph type="body" idx="1"/>
          </p:nvPr>
        </p:nvSpPr>
        <p:spPr>
          <a:xfrm>
            <a:off x="1091044" y="3044535"/>
            <a:ext cx="10262755" cy="31324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ES"/>
              <a:t>int[] numeros;          // declaración</a:t>
            </a:r>
            <a:endParaRPr/>
          </a:p>
          <a:p>
            <a:pPr marL="228600" lvl="0" indent="-228600" algn="l" rtl="0">
              <a:lnSpc>
                <a:spcPct val="90000"/>
              </a:lnSpc>
              <a:spcBef>
                <a:spcPts val="1000"/>
              </a:spcBef>
              <a:spcAft>
                <a:spcPts val="0"/>
              </a:spcAft>
              <a:buClr>
                <a:schemeClr val="dk1"/>
              </a:buClr>
              <a:buSzPts val="2800"/>
              <a:buChar char="•"/>
            </a:pPr>
            <a:r>
              <a:rPr lang="es-ES"/>
              <a:t>numeros = new int[5];   // creación</a:t>
            </a:r>
            <a:endParaRPr/>
          </a:p>
          <a:p>
            <a:pPr marL="228600" lvl="0" indent="-228600" algn="l" rtl="0">
              <a:lnSpc>
                <a:spcPct val="90000"/>
              </a:lnSpc>
              <a:spcBef>
                <a:spcPts val="1000"/>
              </a:spcBef>
              <a:spcAft>
                <a:spcPts val="0"/>
              </a:spcAft>
              <a:buClr>
                <a:schemeClr val="dk1"/>
              </a:buClr>
              <a:buSzPts val="2800"/>
              <a:buChar char="•"/>
            </a:pPr>
            <a:r>
              <a:rPr lang="es-ES"/>
              <a:t>int[] otros = {4, 8, 15, 16, 23}; // declaración + creación + carga</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r>
              <a:rPr lang="es-ES" b="1"/>
              <a:t>Propiedad length</a:t>
            </a:r>
            <a:r>
              <a:rPr lang="es-ES"/>
              <a:t> (no método): numeros.length.</a:t>
            </a:r>
            <a:endParaRPr/>
          </a:p>
        </p:txBody>
      </p:sp>
      <p:graphicFrame>
        <p:nvGraphicFramePr>
          <p:cNvPr id="257" name="Google Shape;257;p22"/>
          <p:cNvGraphicFramePr/>
          <p:nvPr/>
        </p:nvGraphicFramePr>
        <p:xfrm>
          <a:off x="1090613" y="3564819"/>
          <a:ext cx="10263200" cy="2092170"/>
        </p:xfrm>
        <a:graphic>
          <a:graphicData uri="http://schemas.openxmlformats.org/drawingml/2006/table">
            <a:tbl>
              <a:tblPr>
                <a:noFill/>
              </a:tblPr>
              <a:tblGrid>
                <a:gridCol w="2565800">
                  <a:extLst>
                    <a:ext uri="{9D8B030D-6E8A-4147-A177-3AD203B41FA5}">
                      <a16:colId xmlns:a16="http://schemas.microsoft.com/office/drawing/2014/main" val="20000"/>
                    </a:ext>
                  </a:extLst>
                </a:gridCol>
                <a:gridCol w="2565800">
                  <a:extLst>
                    <a:ext uri="{9D8B030D-6E8A-4147-A177-3AD203B41FA5}">
                      <a16:colId xmlns:a16="http://schemas.microsoft.com/office/drawing/2014/main" val="20001"/>
                    </a:ext>
                  </a:extLst>
                </a:gridCol>
                <a:gridCol w="2565800">
                  <a:extLst>
                    <a:ext uri="{9D8B030D-6E8A-4147-A177-3AD203B41FA5}">
                      <a16:colId xmlns:a16="http://schemas.microsoft.com/office/drawing/2014/main" val="20002"/>
                    </a:ext>
                  </a:extLst>
                </a:gridCol>
                <a:gridCol w="2565800">
                  <a:extLst>
                    <a:ext uri="{9D8B030D-6E8A-4147-A177-3AD203B41FA5}">
                      <a16:colId xmlns:a16="http://schemas.microsoft.com/office/drawing/2014/main" val="20003"/>
                    </a:ext>
                  </a:extLst>
                </a:gridCol>
              </a:tblGrid>
              <a:tr h="356975">
                <a:tc>
                  <a:txBody>
                    <a:bodyPr/>
                    <a:lstStyle/>
                    <a:p>
                      <a:pPr marL="0" marR="0" lvl="0" indent="0" algn="l" rtl="0">
                        <a:spcBef>
                          <a:spcPts val="0"/>
                        </a:spcBef>
                        <a:spcAft>
                          <a:spcPts val="0"/>
                        </a:spcAft>
                        <a:buNone/>
                      </a:pPr>
                      <a:r>
                        <a:rPr lang="es-ES" sz="1800" b="1"/>
                        <a:t>Característica</a:t>
                      </a:r>
                      <a:endParaRPr/>
                    </a:p>
                  </a:txBody>
                  <a:tcPr marL="89250" marR="89250" marT="44625" marB="44625" anchor="ctr">
                    <a:solidFill>
                      <a:schemeClr val="accent3"/>
                    </a:solidFill>
                  </a:tcPr>
                </a:tc>
                <a:tc>
                  <a:txBody>
                    <a:bodyPr/>
                    <a:lstStyle/>
                    <a:p>
                      <a:pPr marL="0" marR="0" lvl="0" indent="0" algn="l" rtl="0">
                        <a:spcBef>
                          <a:spcPts val="0"/>
                        </a:spcBef>
                        <a:spcAft>
                          <a:spcPts val="0"/>
                        </a:spcAft>
                        <a:buNone/>
                      </a:pPr>
                      <a:r>
                        <a:rPr lang="es-ES" sz="1800" b="1"/>
                        <a:t>int[] / String[] …</a:t>
                      </a:r>
                      <a:endParaRPr/>
                    </a:p>
                  </a:txBody>
                  <a:tcPr marL="89250" marR="89250" marT="44625" marB="44625" anchor="ctr">
                    <a:solidFill>
                      <a:schemeClr val="accent3"/>
                    </a:solidFill>
                  </a:tcPr>
                </a:tc>
                <a:tc>
                  <a:txBody>
                    <a:bodyPr/>
                    <a:lstStyle/>
                    <a:p>
                      <a:pPr marL="0" marR="0" lvl="0" indent="0" algn="l" rtl="0">
                        <a:spcBef>
                          <a:spcPts val="0"/>
                        </a:spcBef>
                        <a:spcAft>
                          <a:spcPts val="0"/>
                        </a:spcAft>
                        <a:buNone/>
                      </a:pPr>
                      <a:r>
                        <a:rPr lang="es-ES" sz="1800" b="1"/>
                        <a:t>java.util.Vector&lt;E&gt;</a:t>
                      </a:r>
                      <a:endParaRPr/>
                    </a:p>
                  </a:txBody>
                  <a:tcPr marL="89250" marR="89250" marT="44625" marB="44625" anchor="ctr">
                    <a:solidFill>
                      <a:schemeClr val="accent3"/>
                    </a:solidFill>
                  </a:tcPr>
                </a:tc>
                <a:tc>
                  <a:txBody>
                    <a:bodyPr/>
                    <a:lstStyle/>
                    <a:p>
                      <a:pPr marL="0" marR="0" lvl="0" indent="0" algn="l" rtl="0">
                        <a:spcBef>
                          <a:spcPts val="0"/>
                        </a:spcBef>
                        <a:spcAft>
                          <a:spcPts val="0"/>
                        </a:spcAft>
                        <a:buNone/>
                      </a:pPr>
                      <a:r>
                        <a:rPr lang="es-ES" sz="1800" b="1"/>
                        <a:t>java.util.ArrayList&lt;E&gt;</a:t>
                      </a:r>
                      <a:endParaRPr/>
                    </a:p>
                  </a:txBody>
                  <a:tcPr marL="89250" marR="89250" marT="44625" marB="44625" anchor="ctr">
                    <a:solidFill>
                      <a:schemeClr val="accent3"/>
                    </a:solidFill>
                  </a:tcPr>
                </a:tc>
                <a:extLst>
                  <a:ext uri="{0D108BD9-81ED-4DB2-BD59-A6C34878D82A}">
                    <a16:rowId xmlns:a16="http://schemas.microsoft.com/office/drawing/2014/main" val="10000"/>
                  </a:ext>
                </a:extLst>
              </a:tr>
              <a:tr h="356975">
                <a:tc>
                  <a:txBody>
                    <a:bodyPr/>
                    <a:lstStyle/>
                    <a:p>
                      <a:pPr marL="0" marR="0" lvl="0" indent="0" algn="l" rtl="0">
                        <a:spcBef>
                          <a:spcPts val="0"/>
                        </a:spcBef>
                        <a:spcAft>
                          <a:spcPts val="0"/>
                        </a:spcAft>
                        <a:buNone/>
                      </a:pPr>
                      <a:r>
                        <a:rPr lang="es-ES" sz="1800"/>
                        <a:t>Mutabilidad</a:t>
                      </a:r>
                      <a:endParaRPr/>
                    </a:p>
                  </a:txBody>
                  <a:tcPr marL="89250" marR="89250" marT="44625" marB="44625" anchor="ctr"/>
                </a:tc>
                <a:tc>
                  <a:txBody>
                    <a:bodyPr/>
                    <a:lstStyle/>
                    <a:p>
                      <a:pPr marL="0" marR="0" lvl="0" indent="0" algn="l" rtl="0">
                        <a:spcBef>
                          <a:spcPts val="0"/>
                        </a:spcBef>
                        <a:spcAft>
                          <a:spcPts val="0"/>
                        </a:spcAft>
                        <a:buNone/>
                      </a:pPr>
                      <a:r>
                        <a:rPr lang="es-ES" sz="1800"/>
                        <a:t>Fijo</a:t>
                      </a:r>
                      <a:endParaRPr/>
                    </a:p>
                  </a:txBody>
                  <a:tcPr marL="89250" marR="89250" marT="44625" marB="44625" anchor="ctr"/>
                </a:tc>
                <a:tc>
                  <a:txBody>
                    <a:bodyPr/>
                    <a:lstStyle/>
                    <a:p>
                      <a:pPr marL="0" marR="0" lvl="0" indent="0" algn="l" rtl="0">
                        <a:spcBef>
                          <a:spcPts val="0"/>
                        </a:spcBef>
                        <a:spcAft>
                          <a:spcPts val="0"/>
                        </a:spcAft>
                        <a:buNone/>
                      </a:pPr>
                      <a:r>
                        <a:rPr lang="es-ES" sz="1800"/>
                        <a:t>Dinámico</a:t>
                      </a:r>
                      <a:endParaRPr/>
                    </a:p>
                  </a:txBody>
                  <a:tcPr marL="89250" marR="89250" marT="44625" marB="44625" anchor="ctr"/>
                </a:tc>
                <a:tc>
                  <a:txBody>
                    <a:bodyPr/>
                    <a:lstStyle/>
                    <a:p>
                      <a:pPr marL="0" marR="0" lvl="0" indent="0" algn="l" rtl="0">
                        <a:spcBef>
                          <a:spcPts val="0"/>
                        </a:spcBef>
                        <a:spcAft>
                          <a:spcPts val="0"/>
                        </a:spcAft>
                        <a:buNone/>
                      </a:pPr>
                      <a:r>
                        <a:rPr lang="es-ES" sz="1800"/>
                        <a:t>Dinámico</a:t>
                      </a:r>
                      <a:endParaRPr/>
                    </a:p>
                  </a:txBody>
                  <a:tcPr marL="89250" marR="89250" marT="44625" marB="44625" anchor="ctr"/>
                </a:tc>
                <a:extLst>
                  <a:ext uri="{0D108BD9-81ED-4DB2-BD59-A6C34878D82A}">
                    <a16:rowId xmlns:a16="http://schemas.microsoft.com/office/drawing/2014/main" val="10001"/>
                  </a:ext>
                </a:extLst>
              </a:tr>
              <a:tr h="356975">
                <a:tc>
                  <a:txBody>
                    <a:bodyPr/>
                    <a:lstStyle/>
                    <a:p>
                      <a:pPr marL="0" marR="0" lvl="0" indent="0" algn="l" rtl="0">
                        <a:spcBef>
                          <a:spcPts val="0"/>
                        </a:spcBef>
                        <a:spcAft>
                          <a:spcPts val="0"/>
                        </a:spcAft>
                        <a:buNone/>
                      </a:pPr>
                      <a:r>
                        <a:rPr lang="es-ES" sz="1800"/>
                        <a:t>Sincronización</a:t>
                      </a:r>
                      <a:endParaRPr/>
                    </a:p>
                  </a:txBody>
                  <a:tcPr marL="89250" marR="89250" marT="44625" marB="44625" anchor="ctr"/>
                </a:tc>
                <a:tc>
                  <a:txBody>
                    <a:bodyPr/>
                    <a:lstStyle/>
                    <a:p>
                      <a:pPr marL="0" marR="0" lvl="0" indent="0" algn="l" rtl="0">
                        <a:spcBef>
                          <a:spcPts val="0"/>
                        </a:spcBef>
                        <a:spcAft>
                          <a:spcPts val="0"/>
                        </a:spcAft>
                        <a:buNone/>
                      </a:pPr>
                      <a:r>
                        <a:rPr lang="es-ES" sz="1800"/>
                        <a:t>–</a:t>
                      </a:r>
                      <a:endParaRPr/>
                    </a:p>
                  </a:txBody>
                  <a:tcPr marL="89250" marR="89250" marT="44625" marB="44625" anchor="ctr"/>
                </a:tc>
                <a:tc>
                  <a:txBody>
                    <a:bodyPr/>
                    <a:lstStyle/>
                    <a:p>
                      <a:pPr marL="0" marR="0" lvl="0" indent="0" algn="l" rtl="0">
                        <a:spcBef>
                          <a:spcPts val="0"/>
                        </a:spcBef>
                        <a:spcAft>
                          <a:spcPts val="0"/>
                        </a:spcAft>
                        <a:buNone/>
                      </a:pPr>
                      <a:r>
                        <a:rPr lang="es-ES" sz="1800"/>
                        <a:t>Sí (thread-safe clásico)</a:t>
                      </a:r>
                      <a:endParaRPr/>
                    </a:p>
                  </a:txBody>
                  <a:tcPr marL="89250" marR="89250" marT="44625" marB="44625" anchor="ctr"/>
                </a:tc>
                <a:tc>
                  <a:txBody>
                    <a:bodyPr/>
                    <a:lstStyle/>
                    <a:p>
                      <a:pPr marL="0" marR="0" lvl="0" indent="0" algn="l" rtl="0">
                        <a:spcBef>
                          <a:spcPts val="0"/>
                        </a:spcBef>
                        <a:spcAft>
                          <a:spcPts val="0"/>
                        </a:spcAft>
                        <a:buNone/>
                      </a:pPr>
                      <a:r>
                        <a:rPr lang="es-ES" sz="1800"/>
                        <a:t>No (más rápido)</a:t>
                      </a:r>
                      <a:endParaRPr/>
                    </a:p>
                  </a:txBody>
                  <a:tcPr marL="89250" marR="89250" marT="44625" marB="44625" anchor="ctr"/>
                </a:tc>
                <a:extLst>
                  <a:ext uri="{0D108BD9-81ED-4DB2-BD59-A6C34878D82A}">
                    <a16:rowId xmlns:a16="http://schemas.microsoft.com/office/drawing/2014/main" val="10002"/>
                  </a:ext>
                </a:extLst>
              </a:tr>
              <a:tr h="356975">
                <a:tc>
                  <a:txBody>
                    <a:bodyPr/>
                    <a:lstStyle/>
                    <a:p>
                      <a:pPr marL="0" marR="0" lvl="0" indent="0" algn="l" rtl="0">
                        <a:spcBef>
                          <a:spcPts val="0"/>
                        </a:spcBef>
                        <a:spcAft>
                          <a:spcPts val="0"/>
                        </a:spcAft>
                        <a:buNone/>
                      </a:pPr>
                      <a:r>
                        <a:rPr lang="es-ES" sz="1800"/>
                        <a:t>Versión</a:t>
                      </a:r>
                      <a:endParaRPr/>
                    </a:p>
                  </a:txBody>
                  <a:tcPr marL="89250" marR="89250" marT="44625" marB="44625" anchor="ctr"/>
                </a:tc>
                <a:tc>
                  <a:txBody>
                    <a:bodyPr/>
                    <a:lstStyle/>
                    <a:p>
                      <a:pPr marL="0" marR="0" lvl="0" indent="0" algn="l" rtl="0">
                        <a:spcBef>
                          <a:spcPts val="0"/>
                        </a:spcBef>
                        <a:spcAft>
                          <a:spcPts val="0"/>
                        </a:spcAft>
                        <a:buNone/>
                      </a:pPr>
                      <a:r>
                        <a:rPr lang="es-ES" sz="1800"/>
                        <a:t>Desde Java 1.0</a:t>
                      </a:r>
                      <a:endParaRPr/>
                    </a:p>
                  </a:txBody>
                  <a:tcPr marL="89250" marR="89250" marT="44625" marB="44625" anchor="ctr"/>
                </a:tc>
                <a:tc>
                  <a:txBody>
                    <a:bodyPr/>
                    <a:lstStyle/>
                    <a:p>
                      <a:pPr marL="0" marR="0" lvl="0" indent="0" algn="l" rtl="0">
                        <a:spcBef>
                          <a:spcPts val="0"/>
                        </a:spcBef>
                        <a:spcAft>
                          <a:spcPts val="0"/>
                        </a:spcAft>
                        <a:buNone/>
                      </a:pPr>
                      <a:r>
                        <a:rPr lang="es-ES" sz="1800"/>
                        <a:t>1.0</a:t>
                      </a:r>
                      <a:endParaRPr/>
                    </a:p>
                  </a:txBody>
                  <a:tcPr marL="89250" marR="89250" marT="44625" marB="44625" anchor="ctr"/>
                </a:tc>
                <a:tc>
                  <a:txBody>
                    <a:bodyPr/>
                    <a:lstStyle/>
                    <a:p>
                      <a:pPr marL="0" marR="0" lvl="0" indent="0" algn="l" rtl="0">
                        <a:spcBef>
                          <a:spcPts val="0"/>
                        </a:spcBef>
                        <a:spcAft>
                          <a:spcPts val="0"/>
                        </a:spcAft>
                        <a:buNone/>
                      </a:pPr>
                      <a:r>
                        <a:rPr lang="es-ES" sz="1800"/>
                        <a:t>1.2</a:t>
                      </a:r>
                      <a:endParaRPr/>
                    </a:p>
                  </a:txBody>
                  <a:tcPr marL="89250" marR="89250" marT="44625" marB="44625" anchor="ctr"/>
                </a:tc>
                <a:extLst>
                  <a:ext uri="{0D108BD9-81ED-4DB2-BD59-A6C34878D82A}">
                    <a16:rowId xmlns:a16="http://schemas.microsoft.com/office/drawing/2014/main" val="10003"/>
                  </a:ext>
                </a:extLst>
              </a:tr>
              <a:tr h="624725">
                <a:tc>
                  <a:txBody>
                    <a:bodyPr/>
                    <a:lstStyle/>
                    <a:p>
                      <a:pPr marL="0" marR="0" lvl="0" indent="0" algn="l" rtl="0">
                        <a:spcBef>
                          <a:spcPts val="0"/>
                        </a:spcBef>
                        <a:spcAft>
                          <a:spcPts val="0"/>
                        </a:spcAft>
                        <a:buNone/>
                      </a:pPr>
                      <a:r>
                        <a:rPr lang="es-ES" sz="1800"/>
                        <a:t>Uso moderno</a:t>
                      </a:r>
                      <a:endParaRPr/>
                    </a:p>
                  </a:txBody>
                  <a:tcPr marL="89250" marR="89250" marT="44625" marB="44625" anchor="ctr"/>
                </a:tc>
                <a:tc>
                  <a:txBody>
                    <a:bodyPr/>
                    <a:lstStyle/>
                    <a:p>
                      <a:pPr marL="0" marR="0" lvl="0" indent="0" algn="l" rtl="0">
                        <a:spcBef>
                          <a:spcPts val="0"/>
                        </a:spcBef>
                        <a:spcAft>
                          <a:spcPts val="0"/>
                        </a:spcAft>
                        <a:buNone/>
                      </a:pPr>
                      <a:r>
                        <a:rPr lang="es-ES" sz="1800"/>
                        <a:t>Datos primitivos, rendimiento</a:t>
                      </a:r>
                      <a:endParaRPr/>
                    </a:p>
                  </a:txBody>
                  <a:tcPr marL="89250" marR="89250" marT="44625" marB="44625" anchor="ctr"/>
                </a:tc>
                <a:tc>
                  <a:txBody>
                    <a:bodyPr/>
                    <a:lstStyle/>
                    <a:p>
                      <a:pPr marL="0" marR="0" lvl="0" indent="0" algn="l" rtl="0">
                        <a:spcBef>
                          <a:spcPts val="0"/>
                        </a:spcBef>
                        <a:spcAft>
                          <a:spcPts val="0"/>
                        </a:spcAft>
                        <a:buNone/>
                      </a:pPr>
                      <a:r>
                        <a:rPr lang="es-ES" sz="1800"/>
                        <a:t>Casos legacy</a:t>
                      </a:r>
                      <a:endParaRPr/>
                    </a:p>
                  </a:txBody>
                  <a:tcPr marL="89250" marR="89250" marT="44625" marB="44625" anchor="ctr"/>
                </a:tc>
                <a:tc>
                  <a:txBody>
                    <a:bodyPr/>
                    <a:lstStyle/>
                    <a:p>
                      <a:pPr marL="0" marR="0" lvl="0" indent="0" algn="l" rtl="0">
                        <a:spcBef>
                          <a:spcPts val="0"/>
                        </a:spcBef>
                        <a:spcAft>
                          <a:spcPts val="0"/>
                        </a:spcAft>
                        <a:buNone/>
                      </a:pPr>
                      <a:r>
                        <a:rPr lang="es-ES" sz="1800"/>
                        <a:t>Colección dinámica más usada</a:t>
                      </a:r>
                      <a:endParaRPr/>
                    </a:p>
                  </a:txBody>
                  <a:tcPr marL="89250" marR="89250" marT="44625" marB="44625" anchor="ct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63" name="Google Shape;263;p23"/>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64" name="Google Shape;264;p23"/>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265" name="Google Shape;265;p23"/>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266" name="Google Shape;266;p23"/>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1. Forma</a:t>
            </a:r>
            <a:endParaRPr sz="2000" b="1">
              <a:solidFill>
                <a:schemeClr val="lt1"/>
              </a:solidFill>
              <a:latin typeface="Bell MT"/>
              <a:ea typeface="Bell MT"/>
              <a:cs typeface="Bell MT"/>
              <a:sym typeface="Bell MT"/>
            </a:endParaRPr>
          </a:p>
        </p:txBody>
      </p:sp>
      <p:pic>
        <p:nvPicPr>
          <p:cNvPr id="267" name="Google Shape;267;p23"/>
          <p:cNvPicPr preferRelativeResize="0"/>
          <p:nvPr/>
        </p:nvPicPr>
        <p:blipFill rotWithShape="1">
          <a:blip r:embed="rId3">
            <a:alphaModFix/>
          </a:blip>
          <a:srcRect l="32609" t="20789" r="30814" b="40158"/>
          <a:stretch/>
        </p:blipFill>
        <p:spPr>
          <a:xfrm>
            <a:off x="506896" y="1874052"/>
            <a:ext cx="7358637" cy="4187166"/>
          </a:xfrm>
          <a:prstGeom prst="rect">
            <a:avLst/>
          </a:prstGeom>
          <a:noFill/>
          <a:ln>
            <a:noFill/>
          </a:ln>
          <a:effectLst>
            <a:outerShdw blurRad="190500" algn="tl" rotWithShape="0">
              <a:srgbClr val="000000">
                <a:alpha val="69803"/>
              </a:srgbClr>
            </a:outerShdw>
          </a:effectLst>
        </p:spPr>
      </p:pic>
      <p:pic>
        <p:nvPicPr>
          <p:cNvPr id="268" name="Google Shape;268;p23"/>
          <p:cNvPicPr preferRelativeResize="0"/>
          <p:nvPr/>
        </p:nvPicPr>
        <p:blipFill rotWithShape="1">
          <a:blip r:embed="rId3">
            <a:alphaModFix/>
          </a:blip>
          <a:srcRect l="32499" t="74091" r="54581" b="12828"/>
          <a:stretch/>
        </p:blipFill>
        <p:spPr>
          <a:xfrm>
            <a:off x="8001162" y="1891748"/>
            <a:ext cx="2849218" cy="1537252"/>
          </a:xfrm>
          <a:prstGeom prst="rect">
            <a:avLst/>
          </a:prstGeom>
          <a:noFill/>
          <a:ln>
            <a:noFill/>
          </a:ln>
          <a:effectLst>
            <a:outerShdw blurRad="190500" algn="tl" rotWithShape="0">
              <a:srgbClr val="000000">
                <a:alpha val="69803"/>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74" name="Google Shape;274;p24"/>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75" name="Google Shape;275;p24"/>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276" name="Google Shape;276;p24"/>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277" name="Google Shape;277;p24"/>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1. Forma  </a:t>
            </a:r>
            <a:endParaRPr sz="2000" b="1">
              <a:solidFill>
                <a:schemeClr val="lt1"/>
              </a:solidFill>
              <a:latin typeface="Bell MT"/>
              <a:ea typeface="Bell MT"/>
              <a:cs typeface="Bell MT"/>
              <a:sym typeface="Bell MT"/>
            </a:endParaRPr>
          </a:p>
        </p:txBody>
      </p:sp>
      <p:sp>
        <p:nvSpPr>
          <p:cNvPr id="278" name="Google Shape;278;p24"/>
          <p:cNvSpPr txBox="1"/>
          <p:nvPr/>
        </p:nvSpPr>
        <p:spPr>
          <a:xfrm>
            <a:off x="1128090" y="2521059"/>
            <a:ext cx="8411818" cy="18158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chemeClr val="lt1"/>
                </a:solidFill>
                <a:latin typeface="Bell MT"/>
                <a:ea typeface="Bell MT"/>
                <a:cs typeface="Bell MT"/>
                <a:sym typeface="Bell MT"/>
              </a:rPr>
              <a:t>Imaginemos que el vector tenga 200 elementos </a:t>
            </a:r>
            <a:endParaRPr/>
          </a:p>
          <a:p>
            <a:pPr marL="0" marR="0" lvl="0" indent="0" algn="ctr" rtl="0">
              <a:spcBef>
                <a:spcPts val="0"/>
              </a:spcBef>
              <a:spcAft>
                <a:spcPts val="0"/>
              </a:spcAft>
              <a:buNone/>
            </a:pPr>
            <a:endParaRPr sz="2800" b="1">
              <a:solidFill>
                <a:schemeClr val="lt1"/>
              </a:solidFill>
              <a:latin typeface="Bell MT"/>
              <a:ea typeface="Bell MT"/>
              <a:cs typeface="Bell MT"/>
              <a:sym typeface="Bell MT"/>
            </a:endParaRPr>
          </a:p>
          <a:p>
            <a:pPr marL="0" marR="0" lvl="0" indent="0" algn="ctr" rtl="0">
              <a:spcBef>
                <a:spcPts val="0"/>
              </a:spcBef>
              <a:spcAft>
                <a:spcPts val="0"/>
              </a:spcAft>
              <a:buNone/>
            </a:pPr>
            <a:r>
              <a:rPr lang="es-ES" sz="2800" b="1">
                <a:solidFill>
                  <a:schemeClr val="lt1"/>
                </a:solidFill>
                <a:latin typeface="Bell MT"/>
                <a:ea typeface="Bell MT"/>
                <a:cs typeface="Bell MT"/>
                <a:sym typeface="Bell MT"/>
              </a:rPr>
              <a:t>¿De qué manera realizaremos las impresiones? </a:t>
            </a:r>
            <a:endParaRPr/>
          </a:p>
          <a:p>
            <a:pPr marL="0" marR="0" lvl="0" indent="0" algn="ctr" rtl="0">
              <a:spcBef>
                <a:spcPts val="0"/>
              </a:spcBef>
              <a:spcAft>
                <a:spcPts val="0"/>
              </a:spcAft>
              <a:buNone/>
            </a:pPr>
            <a:r>
              <a:rPr lang="es-ES" sz="2800" b="1">
                <a:solidFill>
                  <a:schemeClr val="lt1"/>
                </a:solidFill>
                <a:latin typeface="Bell MT"/>
                <a:ea typeface="Bell MT"/>
                <a:cs typeface="Bell MT"/>
                <a:sym typeface="Bell MT"/>
              </a:rPr>
              <a:t>¿Seria la forma correcta anterior a utilizar?</a:t>
            </a: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84" name="Google Shape;284;p25"/>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85" name="Google Shape;285;p25"/>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286" name="Google Shape;286;p25"/>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287" name="Google Shape;287;p25"/>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1. Forma  </a:t>
            </a:r>
            <a:endParaRPr sz="2000" b="1">
              <a:solidFill>
                <a:schemeClr val="lt1"/>
              </a:solidFill>
              <a:latin typeface="Bell MT"/>
              <a:ea typeface="Bell MT"/>
              <a:cs typeface="Bell MT"/>
              <a:sym typeface="Bell MT"/>
            </a:endParaRPr>
          </a:p>
        </p:txBody>
      </p:sp>
      <p:sp>
        <p:nvSpPr>
          <p:cNvPr id="288" name="Google Shape;288;p25"/>
          <p:cNvSpPr txBox="1"/>
          <p:nvPr/>
        </p:nvSpPr>
        <p:spPr>
          <a:xfrm>
            <a:off x="506896" y="1519797"/>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Trabajaremos con un ciclo, para este caso el </a:t>
            </a:r>
            <a:r>
              <a:rPr lang="es-ES" sz="2000" b="1">
                <a:solidFill>
                  <a:schemeClr val="lt1"/>
                </a:solidFill>
                <a:latin typeface="Bell MT"/>
                <a:ea typeface="Bell MT"/>
                <a:cs typeface="Bell MT"/>
                <a:sym typeface="Bell MT"/>
              </a:rPr>
              <a:t>For</a:t>
            </a:r>
            <a:r>
              <a:rPr lang="es-ES" sz="2000">
                <a:solidFill>
                  <a:schemeClr val="lt1"/>
                </a:solidFill>
                <a:latin typeface="Bell MT"/>
                <a:ea typeface="Bell MT"/>
                <a:cs typeface="Bell MT"/>
                <a:sym typeface="Bell MT"/>
              </a:rPr>
              <a:t> </a:t>
            </a:r>
            <a:endParaRPr sz="2000">
              <a:solidFill>
                <a:schemeClr val="lt1"/>
              </a:solidFill>
              <a:latin typeface="Bell MT"/>
              <a:ea typeface="Bell MT"/>
              <a:cs typeface="Bell MT"/>
              <a:sym typeface="Bell MT"/>
            </a:endParaRPr>
          </a:p>
        </p:txBody>
      </p:sp>
      <p:pic>
        <p:nvPicPr>
          <p:cNvPr id="289" name="Google Shape;289;p25"/>
          <p:cNvPicPr preferRelativeResize="0"/>
          <p:nvPr/>
        </p:nvPicPr>
        <p:blipFill rotWithShape="1">
          <a:blip r:embed="rId3">
            <a:alphaModFix/>
          </a:blip>
          <a:srcRect l="32717" t="18330" r="24347" b="43958"/>
          <a:stretch/>
        </p:blipFill>
        <p:spPr>
          <a:xfrm>
            <a:off x="361122" y="2127154"/>
            <a:ext cx="8241453" cy="4069776"/>
          </a:xfrm>
          <a:prstGeom prst="rect">
            <a:avLst/>
          </a:prstGeom>
          <a:noFill/>
          <a:ln>
            <a:noFill/>
          </a:ln>
          <a:effectLst>
            <a:outerShdw blurRad="190500" algn="tl" rotWithShape="0">
              <a:srgbClr val="000000">
                <a:alpha val="69803"/>
              </a:srgbClr>
            </a:outerShdw>
          </a:effectLst>
        </p:spPr>
      </p:pic>
      <p:pic>
        <p:nvPicPr>
          <p:cNvPr id="290" name="Google Shape;290;p25"/>
          <p:cNvPicPr preferRelativeResize="0"/>
          <p:nvPr/>
        </p:nvPicPr>
        <p:blipFill rotWithShape="1">
          <a:blip r:embed="rId4">
            <a:alphaModFix/>
          </a:blip>
          <a:srcRect l="32826" t="69768" r="55217" b="17103"/>
          <a:stretch/>
        </p:blipFill>
        <p:spPr>
          <a:xfrm>
            <a:off x="8650356" y="2127154"/>
            <a:ext cx="2835966" cy="1750744"/>
          </a:xfrm>
          <a:prstGeom prst="rect">
            <a:avLst/>
          </a:prstGeom>
          <a:noFill/>
          <a:ln>
            <a:noFill/>
          </a:ln>
          <a:effectLst>
            <a:outerShdw blurRad="190500" algn="tl" rotWithShape="0">
              <a:srgbClr val="000000">
                <a:alpha val="69803"/>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296" name="Google Shape;296;p26"/>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297" name="Google Shape;297;p26"/>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298" name="Google Shape;298;p26"/>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299" name="Google Shape;299;p26"/>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1. Forma  </a:t>
            </a:r>
            <a:endParaRPr sz="2000" b="1">
              <a:solidFill>
                <a:schemeClr val="lt1"/>
              </a:solidFill>
              <a:latin typeface="Bell MT"/>
              <a:ea typeface="Bell MT"/>
              <a:cs typeface="Bell MT"/>
              <a:sym typeface="Bell MT"/>
            </a:endParaRPr>
          </a:p>
        </p:txBody>
      </p:sp>
      <p:sp>
        <p:nvSpPr>
          <p:cNvPr id="300" name="Google Shape;300;p26"/>
          <p:cNvSpPr txBox="1"/>
          <p:nvPr/>
        </p:nvSpPr>
        <p:spPr>
          <a:xfrm>
            <a:off x="506896" y="1519797"/>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Trabajaremos con un ciclo, para este caso el </a:t>
            </a:r>
            <a:r>
              <a:rPr lang="es-ES" sz="2000" b="1">
                <a:solidFill>
                  <a:schemeClr val="lt1"/>
                </a:solidFill>
                <a:latin typeface="Bell MT"/>
                <a:ea typeface="Bell MT"/>
                <a:cs typeface="Bell MT"/>
                <a:sym typeface="Bell MT"/>
              </a:rPr>
              <a:t>For</a:t>
            </a:r>
            <a:r>
              <a:rPr lang="es-ES" sz="2000">
                <a:solidFill>
                  <a:schemeClr val="lt1"/>
                </a:solidFill>
                <a:latin typeface="Bell MT"/>
                <a:ea typeface="Bell MT"/>
                <a:cs typeface="Bell MT"/>
                <a:sym typeface="Bell MT"/>
              </a:rPr>
              <a:t> </a:t>
            </a:r>
            <a:endParaRPr sz="2000">
              <a:solidFill>
                <a:schemeClr val="lt1"/>
              </a:solidFill>
              <a:latin typeface="Bell MT"/>
              <a:ea typeface="Bell MT"/>
              <a:cs typeface="Bell MT"/>
              <a:sym typeface="Bell MT"/>
            </a:endParaRPr>
          </a:p>
        </p:txBody>
      </p:sp>
      <p:pic>
        <p:nvPicPr>
          <p:cNvPr id="301" name="Google Shape;301;p26"/>
          <p:cNvPicPr preferRelativeResize="0"/>
          <p:nvPr/>
        </p:nvPicPr>
        <p:blipFill rotWithShape="1">
          <a:blip r:embed="rId3">
            <a:alphaModFix/>
          </a:blip>
          <a:srcRect l="32826" t="19908" r="22392" b="30225"/>
          <a:stretch/>
        </p:blipFill>
        <p:spPr>
          <a:xfrm>
            <a:off x="844827" y="1927602"/>
            <a:ext cx="7421379" cy="4647369"/>
          </a:xfrm>
          <a:prstGeom prst="rect">
            <a:avLst/>
          </a:prstGeom>
          <a:noFill/>
          <a:ln>
            <a:noFill/>
          </a:ln>
          <a:effectLst>
            <a:outerShdw blurRad="190500" algn="tl" rotWithShape="0">
              <a:srgbClr val="000000">
                <a:alpha val="69803"/>
              </a:srgbClr>
            </a:outerShdw>
          </a:effectLst>
        </p:spPr>
      </p:pic>
      <p:pic>
        <p:nvPicPr>
          <p:cNvPr id="302" name="Google Shape;302;p26"/>
          <p:cNvPicPr preferRelativeResize="0"/>
          <p:nvPr/>
        </p:nvPicPr>
        <p:blipFill rotWithShape="1">
          <a:blip r:embed="rId4">
            <a:alphaModFix/>
          </a:blip>
          <a:srcRect l="2962" t="77176" r="83152" b="3652"/>
          <a:stretch/>
        </p:blipFill>
        <p:spPr>
          <a:xfrm>
            <a:off x="8435008" y="1919907"/>
            <a:ext cx="3136038" cy="2307536"/>
          </a:xfrm>
          <a:prstGeom prst="rect">
            <a:avLst/>
          </a:prstGeom>
          <a:noFill/>
          <a:ln>
            <a:noFill/>
          </a:ln>
          <a:effectLst>
            <a:outerShdw blurRad="190500" algn="tl" rotWithShape="0">
              <a:srgbClr val="000000">
                <a:alpha val="69803"/>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308" name="Google Shape;308;p27"/>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309" name="Google Shape;309;p27"/>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310" name="Google Shape;310;p27"/>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311" name="Google Shape;311;p27"/>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2. Forma</a:t>
            </a:r>
            <a:endParaRPr sz="2000" b="1">
              <a:solidFill>
                <a:schemeClr val="lt1"/>
              </a:solidFill>
              <a:latin typeface="Bell MT"/>
              <a:ea typeface="Bell MT"/>
              <a:cs typeface="Bell MT"/>
              <a:sym typeface="Bell MT"/>
            </a:endParaRPr>
          </a:p>
        </p:txBody>
      </p:sp>
      <p:pic>
        <p:nvPicPr>
          <p:cNvPr id="312" name="Google Shape;312;p27"/>
          <p:cNvPicPr preferRelativeResize="0"/>
          <p:nvPr/>
        </p:nvPicPr>
        <p:blipFill rotWithShape="1">
          <a:blip r:embed="rId3">
            <a:alphaModFix/>
          </a:blip>
          <a:srcRect l="32392" t="19888" r="27281" b="30232"/>
          <a:stretch/>
        </p:blipFill>
        <p:spPr>
          <a:xfrm>
            <a:off x="506896" y="1581855"/>
            <a:ext cx="7041874" cy="4897042"/>
          </a:xfrm>
          <a:prstGeom prst="rect">
            <a:avLst/>
          </a:prstGeom>
          <a:noFill/>
          <a:ln>
            <a:noFill/>
          </a:ln>
          <a:effectLst>
            <a:outerShdw blurRad="190500" algn="tl" rotWithShape="0">
              <a:srgbClr val="000000">
                <a:alpha val="69803"/>
              </a:srgbClr>
            </a:outerShdw>
          </a:effectLst>
        </p:spPr>
      </p:pic>
      <p:pic>
        <p:nvPicPr>
          <p:cNvPr id="313" name="Google Shape;313;p27"/>
          <p:cNvPicPr preferRelativeResize="0"/>
          <p:nvPr/>
        </p:nvPicPr>
        <p:blipFill rotWithShape="1">
          <a:blip r:embed="rId4">
            <a:alphaModFix/>
          </a:blip>
          <a:srcRect l="2962" t="72281" r="84347" b="10512"/>
          <a:stretch/>
        </p:blipFill>
        <p:spPr>
          <a:xfrm>
            <a:off x="7800561" y="1865544"/>
            <a:ext cx="2589143" cy="1973738"/>
          </a:xfrm>
          <a:prstGeom prst="rect">
            <a:avLst/>
          </a:prstGeom>
          <a:noFill/>
          <a:ln>
            <a:noFill/>
          </a:ln>
          <a:effectLst>
            <a:outerShdw blurRad="190500" algn="tl" rotWithShape="0">
              <a:srgbClr val="000000">
                <a:alpha val="69803"/>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8"/>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319" name="Google Shape;319;p28"/>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320" name="Google Shape;320;p28"/>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321" name="Google Shape;321;p28"/>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322" name="Google Shape;322;p28"/>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2. Forma</a:t>
            </a:r>
            <a:endParaRPr sz="2000" b="1">
              <a:solidFill>
                <a:schemeClr val="lt1"/>
              </a:solidFill>
              <a:latin typeface="Bell MT"/>
              <a:ea typeface="Bell MT"/>
              <a:cs typeface="Bell MT"/>
              <a:sym typeface="Bell MT"/>
            </a:endParaRPr>
          </a:p>
        </p:txBody>
      </p:sp>
      <p:pic>
        <p:nvPicPr>
          <p:cNvPr id="323" name="Google Shape;323;p28"/>
          <p:cNvPicPr preferRelativeResize="0"/>
          <p:nvPr/>
        </p:nvPicPr>
        <p:blipFill rotWithShape="1">
          <a:blip r:embed="rId3">
            <a:alphaModFix/>
          </a:blip>
          <a:srcRect l="2962" t="72281" r="84347" b="10512"/>
          <a:stretch/>
        </p:blipFill>
        <p:spPr>
          <a:xfrm>
            <a:off x="9393056" y="2040246"/>
            <a:ext cx="2399786" cy="1829389"/>
          </a:xfrm>
          <a:prstGeom prst="rect">
            <a:avLst/>
          </a:prstGeom>
          <a:noFill/>
          <a:ln>
            <a:noFill/>
          </a:ln>
          <a:effectLst>
            <a:outerShdw blurRad="190500" algn="tl" rotWithShape="0">
              <a:srgbClr val="000000">
                <a:alpha val="69803"/>
              </a:srgbClr>
            </a:outerShdw>
          </a:effectLst>
        </p:spPr>
      </p:pic>
      <p:pic>
        <p:nvPicPr>
          <p:cNvPr id="324" name="Google Shape;324;p28"/>
          <p:cNvPicPr preferRelativeResize="0"/>
          <p:nvPr/>
        </p:nvPicPr>
        <p:blipFill rotWithShape="1">
          <a:blip r:embed="rId4">
            <a:alphaModFix/>
          </a:blip>
          <a:srcRect l="32609" t="19888" r="19022" b="32359"/>
          <a:stretch/>
        </p:blipFill>
        <p:spPr>
          <a:xfrm>
            <a:off x="506896" y="1574160"/>
            <a:ext cx="8663608" cy="4808787"/>
          </a:xfrm>
          <a:prstGeom prst="rect">
            <a:avLst/>
          </a:prstGeom>
          <a:noFill/>
          <a:ln>
            <a:noFill/>
          </a:ln>
          <a:effectLst>
            <a:outerShdw blurRad="190500" algn="tl" rotWithShape="0">
              <a:srgbClr val="000000">
                <a:alpha val="69803"/>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9"/>
          <p:cNvSpPr/>
          <p:nvPr/>
        </p:nvSpPr>
        <p:spPr>
          <a:xfrm>
            <a:off x="361122" y="297078"/>
            <a:ext cx="764004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a:solidFill>
                  <a:srgbClr val="C00000"/>
                </a:solidFill>
                <a:latin typeface="Corben"/>
                <a:ea typeface="Corben"/>
                <a:cs typeface="Corben"/>
                <a:sym typeface="Corben"/>
              </a:rPr>
              <a:t>¿Qué es un vector en programación?</a:t>
            </a:r>
            <a:endParaRPr/>
          </a:p>
        </p:txBody>
      </p:sp>
      <p:cxnSp>
        <p:nvCxnSpPr>
          <p:cNvPr id="330" name="Google Shape;330;p29"/>
          <p:cNvCxnSpPr/>
          <p:nvPr/>
        </p:nvCxnSpPr>
        <p:spPr>
          <a:xfrm>
            <a:off x="8865704" y="1258187"/>
            <a:ext cx="2968487" cy="0"/>
          </a:xfrm>
          <a:prstGeom prst="straightConnector1">
            <a:avLst/>
          </a:prstGeom>
          <a:noFill/>
          <a:ln w="9525" cap="flat" cmpd="sng">
            <a:solidFill>
              <a:srgbClr val="C00000"/>
            </a:solidFill>
            <a:prstDash val="solid"/>
            <a:miter lim="800000"/>
            <a:headEnd type="none" w="sm" len="sm"/>
            <a:tailEnd type="none" w="sm" len="sm"/>
          </a:ln>
        </p:spPr>
      </p:cxnSp>
      <p:sp>
        <p:nvSpPr>
          <p:cNvPr id="331" name="Google Shape;331;p29"/>
          <p:cNvSpPr/>
          <p:nvPr/>
        </p:nvSpPr>
        <p:spPr>
          <a:xfrm>
            <a:off x="8435008" y="1258187"/>
            <a:ext cx="38298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a:solidFill>
                  <a:srgbClr val="00B050"/>
                </a:solidFill>
                <a:latin typeface="Bell MT"/>
                <a:ea typeface="Bell MT"/>
                <a:cs typeface="Bell MT"/>
                <a:sym typeface="Bell MT"/>
              </a:rPr>
              <a:t>Asignatura Programación II</a:t>
            </a:r>
            <a:br>
              <a:rPr lang="es-ES" sz="1400">
                <a:solidFill>
                  <a:srgbClr val="00B050"/>
                </a:solidFill>
                <a:latin typeface="Bell MT"/>
                <a:ea typeface="Bell MT"/>
                <a:cs typeface="Bell MT"/>
                <a:sym typeface="Bell MT"/>
              </a:rPr>
            </a:br>
            <a:r>
              <a:rPr lang="es-ES" sz="1400">
                <a:solidFill>
                  <a:srgbClr val="00B050"/>
                </a:solidFill>
                <a:latin typeface="Bell MT"/>
                <a:ea typeface="Bell MT"/>
                <a:cs typeface="Bell MT"/>
                <a:sym typeface="Bell MT"/>
              </a:rPr>
              <a:t>Unidad 5: Arreglo</a:t>
            </a:r>
            <a:endParaRPr sz="1400">
              <a:solidFill>
                <a:srgbClr val="00B050"/>
              </a:solidFill>
              <a:latin typeface="Bell MT"/>
              <a:ea typeface="Bell MT"/>
              <a:cs typeface="Bell MT"/>
              <a:sym typeface="Bell MT"/>
            </a:endParaRPr>
          </a:p>
        </p:txBody>
      </p:sp>
      <p:sp>
        <p:nvSpPr>
          <p:cNvPr id="332" name="Google Shape;332;p29"/>
          <p:cNvSpPr txBox="1"/>
          <p:nvPr/>
        </p:nvSpPr>
        <p:spPr>
          <a:xfrm>
            <a:off x="506896" y="873969"/>
            <a:ext cx="61291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Bell MT"/>
                <a:ea typeface="Bell MT"/>
                <a:cs typeface="Bell MT"/>
                <a:sym typeface="Bell MT"/>
              </a:rPr>
              <a:t>Existen dos formas para realizar la declaración de los vectores en java</a:t>
            </a:r>
            <a:endParaRPr sz="2000">
              <a:solidFill>
                <a:schemeClr val="lt1"/>
              </a:solidFill>
              <a:latin typeface="Bell MT"/>
              <a:ea typeface="Bell MT"/>
              <a:cs typeface="Bell MT"/>
              <a:sym typeface="Bell MT"/>
            </a:endParaRPr>
          </a:p>
        </p:txBody>
      </p:sp>
      <p:sp>
        <p:nvSpPr>
          <p:cNvPr id="333" name="Google Shape;333;p29"/>
          <p:cNvSpPr txBox="1"/>
          <p:nvPr/>
        </p:nvSpPr>
        <p:spPr>
          <a:xfrm>
            <a:off x="2521226" y="1174050"/>
            <a:ext cx="61291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Bell MT"/>
                <a:ea typeface="Bell MT"/>
                <a:cs typeface="Bell MT"/>
                <a:sym typeface="Bell MT"/>
              </a:rPr>
              <a:t>2. Forma</a:t>
            </a:r>
            <a:endParaRPr sz="2000" b="1">
              <a:solidFill>
                <a:schemeClr val="lt1"/>
              </a:solidFill>
              <a:latin typeface="Bell MT"/>
              <a:ea typeface="Bell MT"/>
              <a:cs typeface="Bell MT"/>
              <a:sym typeface="Bell MT"/>
            </a:endParaRPr>
          </a:p>
        </p:txBody>
      </p:sp>
      <p:pic>
        <p:nvPicPr>
          <p:cNvPr id="334" name="Google Shape;334;p29"/>
          <p:cNvPicPr preferRelativeResize="0"/>
          <p:nvPr/>
        </p:nvPicPr>
        <p:blipFill rotWithShape="1">
          <a:blip r:embed="rId3">
            <a:alphaModFix/>
          </a:blip>
          <a:srcRect l="32717" t="18331" r="19021" b="33130"/>
          <a:stretch/>
        </p:blipFill>
        <p:spPr>
          <a:xfrm>
            <a:off x="399158" y="1574160"/>
            <a:ext cx="8592688" cy="4858701"/>
          </a:xfrm>
          <a:prstGeom prst="rect">
            <a:avLst/>
          </a:prstGeom>
          <a:noFill/>
          <a:ln>
            <a:noFill/>
          </a:ln>
          <a:effectLst>
            <a:outerShdw blurRad="190500" algn="tl" rotWithShape="0">
              <a:srgbClr val="000000">
                <a:alpha val="69803"/>
              </a:srgbClr>
            </a:outerShdw>
          </a:effectLst>
        </p:spPr>
      </p:pic>
      <p:pic>
        <p:nvPicPr>
          <p:cNvPr id="335" name="Google Shape;335;p29"/>
          <p:cNvPicPr preferRelativeResize="0"/>
          <p:nvPr/>
        </p:nvPicPr>
        <p:blipFill rotWithShape="1">
          <a:blip r:embed="rId4">
            <a:alphaModFix/>
          </a:blip>
          <a:srcRect l="2962" t="74159" r="85715" b="10512"/>
          <a:stretch/>
        </p:blipFill>
        <p:spPr>
          <a:xfrm>
            <a:off x="8865704" y="1342325"/>
            <a:ext cx="2863412" cy="2179285"/>
          </a:xfrm>
          <a:prstGeom prst="rect">
            <a:avLst/>
          </a:prstGeom>
          <a:noFill/>
          <a:ln>
            <a:noFill/>
          </a:ln>
          <a:effectLst>
            <a:outerShdw blurRad="190500" algn="tl" rotWithShape="0">
              <a:srgbClr val="000000">
                <a:alpha val="69803"/>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0"/>
          <p:cNvSpPr txBox="1">
            <a:spLocks noGrp="1"/>
          </p:cNvSpPr>
          <p:nvPr>
            <p:ph type="title"/>
          </p:nvPr>
        </p:nvSpPr>
        <p:spPr>
          <a:xfrm>
            <a:off x="964621" y="143538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Bell MT"/>
              <a:buNone/>
            </a:pPr>
            <a:endParaRPr/>
          </a:p>
        </p:txBody>
      </p:sp>
      <p:sp>
        <p:nvSpPr>
          <p:cNvPr id="341" name="Google Shape;341;p30"/>
          <p:cNvSpPr txBox="1">
            <a:spLocks noGrp="1"/>
          </p:cNvSpPr>
          <p:nvPr>
            <p:ph type="body" idx="1"/>
          </p:nvPr>
        </p:nvSpPr>
        <p:spPr>
          <a:xfrm>
            <a:off x="711779" y="2760952"/>
            <a:ext cx="6715646" cy="3287685"/>
          </a:xfrm>
          <a:prstGeom prst="rect">
            <a:avLst/>
          </a:prstGeom>
          <a:noFill/>
          <a:ln>
            <a:noFill/>
          </a:ln>
        </p:spPr>
        <p:txBody>
          <a:bodyPr spcFirstLastPara="1" wrap="square" lIns="91425" tIns="45700" rIns="91425" bIns="45700" anchor="t" anchorCtr="0">
            <a:normAutofit fontScale="40000" lnSpcReduction="20000"/>
          </a:bodyPr>
          <a:lstStyle/>
          <a:p>
            <a:pPr marL="228600" lvl="0" indent="-228600" algn="l" rtl="0">
              <a:lnSpc>
                <a:spcPct val="90000"/>
              </a:lnSpc>
              <a:spcBef>
                <a:spcPts val="0"/>
              </a:spcBef>
              <a:spcAft>
                <a:spcPts val="0"/>
              </a:spcAft>
              <a:buClr>
                <a:schemeClr val="dk1"/>
              </a:buClr>
              <a:buSzPct val="100000"/>
              <a:buChar char="•"/>
            </a:pPr>
            <a:r>
              <a:rPr lang="es-ES" sz="3400" b="1"/>
              <a:t>// for tradicional</a:t>
            </a:r>
            <a:endParaRPr/>
          </a:p>
          <a:p>
            <a:pPr marL="228600" lvl="0" indent="-228600" algn="l" rtl="0">
              <a:lnSpc>
                <a:spcPct val="90000"/>
              </a:lnSpc>
              <a:spcBef>
                <a:spcPts val="1000"/>
              </a:spcBef>
              <a:spcAft>
                <a:spcPts val="0"/>
              </a:spcAft>
              <a:buClr>
                <a:schemeClr val="dk1"/>
              </a:buClr>
              <a:buSzPct val="100000"/>
              <a:buChar char="•"/>
            </a:pPr>
            <a:r>
              <a:rPr lang="es-ES" sz="3400" b="1"/>
              <a:t>for (int i = 0; i &lt; numeros.length; i++) {</a:t>
            </a:r>
            <a:endParaRPr/>
          </a:p>
          <a:p>
            <a:pPr marL="228600" lvl="0" indent="-228600" algn="l" rtl="0">
              <a:lnSpc>
                <a:spcPct val="90000"/>
              </a:lnSpc>
              <a:spcBef>
                <a:spcPts val="1000"/>
              </a:spcBef>
              <a:spcAft>
                <a:spcPts val="0"/>
              </a:spcAft>
              <a:buClr>
                <a:schemeClr val="dk1"/>
              </a:buClr>
              <a:buSzPct val="100000"/>
              <a:buChar char="•"/>
            </a:pPr>
            <a:r>
              <a:rPr lang="es-ES" sz="3400" b="1"/>
              <a:t>    System.out.println("n[" + i + "] = " + numeros[i]);</a:t>
            </a:r>
            <a:endParaRPr/>
          </a:p>
          <a:p>
            <a:pPr marL="228600" lvl="0" indent="-228600" algn="l" rtl="0">
              <a:lnSpc>
                <a:spcPct val="90000"/>
              </a:lnSpc>
              <a:spcBef>
                <a:spcPts val="1000"/>
              </a:spcBef>
              <a:spcAft>
                <a:spcPts val="0"/>
              </a:spcAft>
              <a:buClr>
                <a:schemeClr val="dk1"/>
              </a:buClr>
              <a:buSzPct val="100000"/>
              <a:buChar char="•"/>
            </a:pPr>
            <a:r>
              <a:rPr lang="es-ES" sz="3400" b="1"/>
              <a:t>}</a:t>
            </a:r>
            <a:endParaRPr/>
          </a:p>
          <a:p>
            <a:pPr marL="228600" lvl="0" indent="-142240" algn="l" rtl="0">
              <a:lnSpc>
                <a:spcPct val="90000"/>
              </a:lnSpc>
              <a:spcBef>
                <a:spcPts val="1000"/>
              </a:spcBef>
              <a:spcAft>
                <a:spcPts val="0"/>
              </a:spcAft>
              <a:buClr>
                <a:schemeClr val="dk1"/>
              </a:buClr>
              <a:buSzPct val="100000"/>
              <a:buNone/>
            </a:pPr>
            <a:endParaRPr sz="3400" b="1"/>
          </a:p>
          <a:p>
            <a:pPr marL="228600" lvl="0" indent="-228600" algn="l" rtl="0">
              <a:lnSpc>
                <a:spcPct val="90000"/>
              </a:lnSpc>
              <a:spcBef>
                <a:spcPts val="1000"/>
              </a:spcBef>
              <a:spcAft>
                <a:spcPts val="0"/>
              </a:spcAft>
              <a:buClr>
                <a:schemeClr val="dk1"/>
              </a:buClr>
              <a:buSzPct val="100000"/>
              <a:buChar char="•"/>
            </a:pPr>
            <a:r>
              <a:rPr lang="es-ES" sz="3400" b="1"/>
              <a:t>// for-each (Java 5+)</a:t>
            </a:r>
            <a:endParaRPr/>
          </a:p>
          <a:p>
            <a:pPr marL="228600" lvl="0" indent="-228600" algn="l" rtl="0">
              <a:lnSpc>
                <a:spcPct val="90000"/>
              </a:lnSpc>
              <a:spcBef>
                <a:spcPts val="1000"/>
              </a:spcBef>
              <a:spcAft>
                <a:spcPts val="0"/>
              </a:spcAft>
              <a:buClr>
                <a:schemeClr val="dk1"/>
              </a:buClr>
              <a:buSzPct val="100000"/>
              <a:buChar char="•"/>
            </a:pPr>
            <a:r>
              <a:rPr lang="es-ES" sz="3400" b="1"/>
              <a:t>for (int n : otros) {</a:t>
            </a:r>
            <a:endParaRPr/>
          </a:p>
          <a:p>
            <a:pPr marL="228600" lvl="0" indent="-228600" algn="l" rtl="0">
              <a:lnSpc>
                <a:spcPct val="90000"/>
              </a:lnSpc>
              <a:spcBef>
                <a:spcPts val="1000"/>
              </a:spcBef>
              <a:spcAft>
                <a:spcPts val="0"/>
              </a:spcAft>
              <a:buClr>
                <a:schemeClr val="dk1"/>
              </a:buClr>
              <a:buSzPct val="100000"/>
              <a:buChar char="•"/>
            </a:pPr>
            <a:r>
              <a:rPr lang="es-ES" sz="3400" b="1"/>
              <a:t>    System.out.println(n);</a:t>
            </a:r>
            <a:endParaRPr/>
          </a:p>
          <a:p>
            <a:pPr marL="228600" lvl="0" indent="-228600" algn="l" rtl="0">
              <a:lnSpc>
                <a:spcPct val="90000"/>
              </a:lnSpc>
              <a:spcBef>
                <a:spcPts val="1000"/>
              </a:spcBef>
              <a:spcAft>
                <a:spcPts val="0"/>
              </a:spcAft>
              <a:buClr>
                <a:schemeClr val="dk1"/>
              </a:buClr>
              <a:buSzPct val="100000"/>
              <a:buChar char="•"/>
            </a:pPr>
            <a:r>
              <a:rPr lang="es-ES" sz="3400" b="1"/>
              <a:t>}</a:t>
            </a:r>
            <a:endParaRPr/>
          </a:p>
          <a:p>
            <a:pPr marL="228600" lvl="0" indent="-142240" algn="l" rtl="0">
              <a:lnSpc>
                <a:spcPct val="90000"/>
              </a:lnSpc>
              <a:spcBef>
                <a:spcPts val="1000"/>
              </a:spcBef>
              <a:spcAft>
                <a:spcPts val="0"/>
              </a:spcAft>
              <a:buClr>
                <a:schemeClr val="dk1"/>
              </a:buClr>
              <a:buSzPct val="100000"/>
              <a:buNone/>
            </a:pPr>
            <a:endParaRPr sz="3400" b="1"/>
          </a:p>
          <a:p>
            <a:pPr marL="228600" lvl="0" indent="-228600" algn="l" rtl="0">
              <a:lnSpc>
                <a:spcPct val="90000"/>
              </a:lnSpc>
              <a:spcBef>
                <a:spcPts val="1000"/>
              </a:spcBef>
              <a:spcAft>
                <a:spcPts val="0"/>
              </a:spcAft>
              <a:buClr>
                <a:schemeClr val="dk1"/>
              </a:buClr>
              <a:buSzPct val="100000"/>
              <a:buChar char="•"/>
            </a:pPr>
            <a:r>
              <a:rPr lang="es-ES" sz="3400" b="1"/>
              <a:t>// Con Streams (Java 8+)</a:t>
            </a:r>
            <a:endParaRPr/>
          </a:p>
          <a:p>
            <a:pPr marL="228600" lvl="0" indent="-228600" algn="l" rtl="0">
              <a:lnSpc>
                <a:spcPct val="90000"/>
              </a:lnSpc>
              <a:spcBef>
                <a:spcPts val="1000"/>
              </a:spcBef>
              <a:spcAft>
                <a:spcPts val="0"/>
              </a:spcAft>
              <a:buClr>
                <a:schemeClr val="dk1"/>
              </a:buClr>
              <a:buSzPct val="100000"/>
              <a:buChar char="•"/>
            </a:pPr>
            <a:r>
              <a:rPr lang="es-ES" sz="3400" b="1"/>
              <a:t>Arrays.stream(otros).filter(n -&gt; n % 2 == 0).forEach(System.out::println);</a:t>
            </a:r>
            <a:endParaRPr/>
          </a:p>
          <a:p>
            <a:pPr marL="228600" lvl="0" indent="-157480" algn="l" rtl="0">
              <a:lnSpc>
                <a:spcPct val="90000"/>
              </a:lnSpc>
              <a:spcBef>
                <a:spcPts val="1000"/>
              </a:spcBef>
              <a:spcAft>
                <a:spcPts val="0"/>
              </a:spcAft>
              <a:buClr>
                <a:schemeClr val="dk1"/>
              </a:buClr>
              <a:buSzPct val="100000"/>
              <a:buNone/>
            </a:pPr>
            <a:endParaRPr/>
          </a:p>
        </p:txBody>
      </p:sp>
      <p:sp>
        <p:nvSpPr>
          <p:cNvPr id="342" name="Google Shape;342;p30"/>
          <p:cNvSpPr txBox="1"/>
          <p:nvPr/>
        </p:nvSpPr>
        <p:spPr>
          <a:xfrm>
            <a:off x="6483668" y="2970847"/>
            <a:ext cx="610933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Bell MT"/>
                <a:ea typeface="Bell MT"/>
                <a:cs typeface="Bell MT"/>
                <a:sym typeface="Bell MT"/>
              </a:rPr>
              <a:t>Otras utilidades útiles</a:t>
            </a:r>
            <a:endParaRPr sz="1800">
              <a:solidFill>
                <a:schemeClr val="dk1"/>
              </a:solidFill>
              <a:latin typeface="Bell MT"/>
              <a:ea typeface="Bell MT"/>
              <a:cs typeface="Bell MT"/>
              <a:sym typeface="Bell MT"/>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Arrays.sort(arr);</a:t>
            </a:r>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int pos = Arrays.binarySearch(arr, valor);</a:t>
            </a:r>
            <a:endParaRPr/>
          </a:p>
          <a:p>
            <a:pPr marL="0" marR="0" lvl="0" indent="-114300" algn="l" rtl="0">
              <a:spcBef>
                <a:spcPts val="0"/>
              </a:spcBef>
              <a:spcAft>
                <a:spcPts val="0"/>
              </a:spcAft>
              <a:buClr>
                <a:schemeClr val="dk1"/>
              </a:buClr>
              <a:buSzPts val="1800"/>
              <a:buFont typeface="Arial"/>
              <a:buChar char="•"/>
            </a:pPr>
            <a:r>
              <a:rPr lang="es-ES" sz="1800">
                <a:solidFill>
                  <a:schemeClr val="dk1"/>
                </a:solidFill>
                <a:latin typeface="Bell MT"/>
                <a:ea typeface="Bell MT"/>
                <a:cs typeface="Bell MT"/>
                <a:sym typeface="Bell MT"/>
              </a:rPr>
              <a:t>int[] copia = Arrays.copyOf(arr, nuevoTamaño);</a:t>
            </a: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385886" y="229448"/>
            <a:ext cx="7043739" cy="10770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latin typeface="Times New Roman" panose="02020603050405020304" pitchFamily="18" charset="0"/>
                <a:cs typeface="Times New Roman" panose="02020603050405020304" pitchFamily="18" charset="0"/>
              </a:rPr>
              <a:t>Dato e Información</a:t>
            </a:r>
            <a:endParaRPr lang="es-CO" dirty="0">
              <a:latin typeface="Times New Roman" panose="02020603050405020304" pitchFamily="18" charset="0"/>
              <a:cs typeface="Times New Roman" panose="02020603050405020304" pitchFamily="18" charset="0"/>
            </a:endParaRPr>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3419120062"/>
              </p:ext>
            </p:extLst>
          </p:nvPr>
        </p:nvGraphicFramePr>
        <p:xfrm>
          <a:off x="449009" y="1763382"/>
          <a:ext cx="6338887" cy="4746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lecha derecha 7"/>
          <p:cNvSpPr/>
          <p:nvPr/>
        </p:nvSpPr>
        <p:spPr>
          <a:xfrm rot="2292938">
            <a:off x="1771460" y="1710577"/>
            <a:ext cx="1206594" cy="497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p:cNvSpPr txBox="1"/>
          <p:nvPr/>
        </p:nvSpPr>
        <p:spPr>
          <a:xfrm>
            <a:off x="449009" y="1240162"/>
            <a:ext cx="1398075" cy="523220"/>
          </a:xfrm>
          <a:prstGeom prst="rect">
            <a:avLst/>
          </a:prstGeom>
          <a:noFill/>
        </p:spPr>
        <p:txBody>
          <a:bodyPr wrap="none" rtlCol="0">
            <a:spAutoFit/>
          </a:bodyPr>
          <a:lstStyle/>
          <a:p>
            <a:r>
              <a:rPr lang="es-419" sz="2800" b="1" dirty="0"/>
              <a:t>DATOS</a:t>
            </a:r>
            <a:endParaRPr lang="es-CO" sz="2800" b="1" dirty="0"/>
          </a:p>
        </p:txBody>
      </p:sp>
      <p:sp>
        <p:nvSpPr>
          <p:cNvPr id="10" name="Rectángulo 9"/>
          <p:cNvSpPr/>
          <p:nvPr/>
        </p:nvSpPr>
        <p:spPr>
          <a:xfrm>
            <a:off x="6096000" y="5412205"/>
            <a:ext cx="5667375"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s-MX" sz="2000" dirty="0"/>
              <a:t>La buena gestión de los datos es esencial para su funcionamiento, ya que operan con millones de transacciones diarias.</a:t>
            </a:r>
            <a:endParaRPr lang="es-CO" sz="2000" dirty="0"/>
          </a:p>
        </p:txBody>
      </p:sp>
      <p:sp>
        <p:nvSpPr>
          <p:cNvPr id="11" name="Flecha derecha 10"/>
          <p:cNvSpPr/>
          <p:nvPr/>
        </p:nvSpPr>
        <p:spPr>
          <a:xfrm>
            <a:off x="5102177" y="5671405"/>
            <a:ext cx="908098" cy="497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5743575" y="4048450"/>
            <a:ext cx="601980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MX" dirty="0"/>
              <a:t>Los datos describen únicamente una parte de lo que pasa en la realidad y no proporcionan juicios de valor o interpretaciones, y por lo tanto no son orientativos para la acción. </a:t>
            </a:r>
            <a:endParaRPr lang="es-CO" dirty="0"/>
          </a:p>
        </p:txBody>
      </p:sp>
      <p:sp>
        <p:nvSpPr>
          <p:cNvPr id="13" name="Flecha derecha 12"/>
          <p:cNvSpPr/>
          <p:nvPr/>
        </p:nvSpPr>
        <p:spPr>
          <a:xfrm rot="16200000">
            <a:off x="8833319" y="4943360"/>
            <a:ext cx="543195" cy="497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5743575" y="2924176"/>
            <a:ext cx="6019800" cy="647414"/>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s-MX" dirty="0"/>
              <a:t>La toma de decisiones se basará en datos, pero estos nunca dirán lo que hacer. </a:t>
            </a:r>
            <a:endParaRPr lang="es-CO" dirty="0"/>
          </a:p>
        </p:txBody>
      </p:sp>
      <p:sp>
        <p:nvSpPr>
          <p:cNvPr id="15" name="Flecha derecha 14"/>
          <p:cNvSpPr/>
          <p:nvPr/>
        </p:nvSpPr>
        <p:spPr>
          <a:xfrm rot="16200000">
            <a:off x="8833318" y="3568325"/>
            <a:ext cx="543195" cy="497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704690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p:bldP spid="10" grpId="0" animBg="1"/>
      <p:bldP spid="11" grpId="0" animBg="1"/>
      <p:bldP spid="12"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19569" y="1306510"/>
            <a:ext cx="10834256"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endParaRPr lang="es-MX" dirty="0"/>
          </a:p>
          <a:p>
            <a:pPr algn="just"/>
            <a:endParaRPr lang="es-MX" dirty="0"/>
          </a:p>
          <a:p>
            <a:pPr algn="just"/>
            <a:endParaRPr lang="es-MX" dirty="0"/>
          </a:p>
          <a:p>
            <a:r>
              <a:rPr lang="es-MX" sz="2400" dirty="0"/>
              <a:t>Para acceder a cada elemento del array se utiliza el nombre del array y un  índice que indica la posición que ocupa el elemento dentro del array.</a:t>
            </a:r>
          </a:p>
          <a:p>
            <a:r>
              <a:rPr lang="es-MX" sz="2400" dirty="0"/>
              <a:t>El índice se escribe entre corchetes.</a:t>
            </a:r>
          </a:p>
          <a:p>
            <a:pPr algn="just"/>
            <a:r>
              <a:rPr lang="es-MX" sz="2400" dirty="0"/>
              <a:t>El </a:t>
            </a:r>
            <a:r>
              <a:rPr lang="es-MX" sz="2400" b="1" dirty="0"/>
              <a:t>primer elemento</a:t>
            </a:r>
            <a:r>
              <a:rPr lang="es-MX" sz="2400" dirty="0"/>
              <a:t> del array ocupa la </a:t>
            </a:r>
            <a:r>
              <a:rPr lang="es-MX" sz="2400" b="1" dirty="0"/>
              <a:t>posición 0</a:t>
            </a:r>
            <a:r>
              <a:rPr lang="es-MX" sz="2400" dirty="0"/>
              <a:t>, el segundo la posición 1, etc. </a:t>
            </a:r>
            <a:r>
              <a:rPr lang="es-MX" sz="2400" b="1" dirty="0"/>
              <a:t>En un array de N elementos el último ocupará la posición N-1</a:t>
            </a:r>
            <a:r>
              <a:rPr lang="es-MX" sz="2400" dirty="0"/>
              <a:t>.</a:t>
            </a:r>
          </a:p>
          <a:p>
            <a:r>
              <a:rPr lang="es-MX" sz="2400" dirty="0"/>
              <a:t>En el ejemplo anterior, notas[0]  contiene la nota del primer alumno  y notas[19] contiene la del último</a:t>
            </a:r>
          </a:p>
          <a:p>
            <a:r>
              <a:rPr lang="es-MX" sz="2400" b="1" dirty="0"/>
              <a:t>Los índices deben ser enteros no negativos</a:t>
            </a:r>
            <a:r>
              <a:rPr lang="es-MX" sz="2400" dirty="0"/>
              <a:t>.</a:t>
            </a:r>
          </a:p>
          <a:p>
            <a:pPr algn="just"/>
            <a:endParaRPr lang="es-MX" dirty="0"/>
          </a:p>
        </p:txBody>
      </p:sp>
      <p:sp>
        <p:nvSpPr>
          <p:cNvPr id="6" name="Título 1"/>
          <p:cNvSpPr txBox="1">
            <a:spLocks/>
          </p:cNvSpPr>
          <p:nvPr/>
        </p:nvSpPr>
        <p:spPr>
          <a:xfrm>
            <a:off x="1676400" y="229448"/>
            <a:ext cx="6753225" cy="10770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a:t>
            </a:r>
            <a:endParaRPr lang="es-CO"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131309" y="1525584"/>
            <a:ext cx="10010775" cy="1190625"/>
          </a:xfrm>
          <a:prstGeom prst="rect">
            <a:avLst/>
          </a:prstGeom>
        </p:spPr>
      </p:pic>
    </p:spTree>
    <p:extLst>
      <p:ext uri="{BB962C8B-B14F-4D97-AF65-F5344CB8AC3E}">
        <p14:creationId xmlns:p14="http://schemas.microsoft.com/office/powerpoint/2010/main" val="7779759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19569" y="1306510"/>
            <a:ext cx="10834256"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dirty="0"/>
              <a:t>Un arreglo unidimensional es un tipo de datos estructurado que está formado de una colección finita y ordenada de datos del mismo tipo. Es la estructura natural para modelar listas de elementos iguales.</a:t>
            </a:r>
          </a:p>
          <a:p>
            <a:pPr algn="just"/>
            <a:r>
              <a:rPr lang="es-ES_tradnl" sz="2400" b="1" dirty="0"/>
              <a:t>CREAR ARRAYS UNIDIMENSIONALES</a:t>
            </a:r>
          </a:p>
          <a:p>
            <a:r>
              <a:rPr lang="es-MX" dirty="0"/>
              <a:t>Para crear un array se deben realizar dos operaciones:</a:t>
            </a:r>
          </a:p>
          <a:p>
            <a:pPr marL="0" indent="0">
              <a:buNone/>
            </a:pPr>
            <a:r>
              <a:rPr lang="es-MX" dirty="0"/>
              <a:t>	- Declaración</a:t>
            </a:r>
          </a:p>
          <a:p>
            <a:pPr marL="0" indent="0">
              <a:buNone/>
            </a:pPr>
            <a:r>
              <a:rPr lang="es-MX" dirty="0"/>
              <a:t>	- Instanciación</a:t>
            </a:r>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64403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19569" y="1306510"/>
            <a:ext cx="10834256"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CO" b="1" dirty="0"/>
              <a:t>Declarar de un </a:t>
            </a:r>
            <a:r>
              <a:rPr lang="es-CO" b="1" dirty="0" err="1"/>
              <a:t>array</a:t>
            </a:r>
            <a:endParaRPr lang="es-CO" b="1" dirty="0"/>
          </a:p>
          <a:p>
            <a:r>
              <a:rPr lang="es-MX" dirty="0"/>
              <a:t>En la declaración se crea la </a:t>
            </a:r>
            <a:r>
              <a:rPr lang="es-MX" b="1" dirty="0"/>
              <a:t>referencia</a:t>
            </a:r>
            <a:r>
              <a:rPr lang="es-MX" dirty="0"/>
              <a:t> al array.</a:t>
            </a:r>
          </a:p>
          <a:p>
            <a:r>
              <a:rPr lang="es-MX" dirty="0"/>
              <a:t>La referencia será el nombre con el que manejaremos el array en el programa.</a:t>
            </a:r>
          </a:p>
          <a:p>
            <a:r>
              <a:rPr lang="es-MX" dirty="0"/>
              <a:t>Se debe indicar el nombre del array y el tipo de datos que contendrá.</a:t>
            </a:r>
          </a:p>
          <a:p>
            <a:r>
              <a:rPr lang="es-MX" dirty="0"/>
              <a:t>De forma general un array unidimensional se puede declarar en java de cualquiera de estas dos formas:</a:t>
            </a:r>
          </a:p>
          <a:p>
            <a:pPr marL="0" indent="0">
              <a:buNone/>
            </a:pPr>
            <a:r>
              <a:rPr lang="es-CO" dirty="0"/>
              <a:t>	- </a:t>
            </a:r>
            <a:r>
              <a:rPr lang="es-CO" b="1" dirty="0"/>
              <a:t>tipo []  </a:t>
            </a:r>
            <a:r>
              <a:rPr lang="es-CO" b="1" dirty="0" err="1"/>
              <a:t>nombreArray</a:t>
            </a:r>
            <a:r>
              <a:rPr lang="es-CO" b="1" dirty="0"/>
              <a:t>;</a:t>
            </a:r>
          </a:p>
          <a:p>
            <a:pPr marL="0" indent="0">
              <a:buNone/>
            </a:pPr>
            <a:r>
              <a:rPr lang="es-CO" dirty="0"/>
              <a:t>	- </a:t>
            </a:r>
            <a:r>
              <a:rPr lang="es-CO" b="1" dirty="0"/>
              <a:t>tipo </a:t>
            </a:r>
            <a:r>
              <a:rPr lang="es-CO" b="1" dirty="0" err="1"/>
              <a:t>nombreArray</a:t>
            </a:r>
            <a:r>
              <a:rPr lang="es-CO" b="1" dirty="0"/>
              <a:t>[];</a:t>
            </a:r>
          </a:p>
          <a:p>
            <a:endParaRPr lang="es-MX" dirty="0"/>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15216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19569" y="1306510"/>
            <a:ext cx="10834256"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b="1" i="1" dirty="0"/>
              <a:t>tipo</a:t>
            </a:r>
            <a:r>
              <a:rPr lang="es-MX" b="1" dirty="0"/>
              <a:t>:</a:t>
            </a:r>
            <a:r>
              <a:rPr lang="es-MX" dirty="0"/>
              <a:t> indica el tipo de datos que contendrá. Un array puede contener elementos de tipo básico o referencias a objetos.</a:t>
            </a:r>
          </a:p>
          <a:p>
            <a:pPr algn="just"/>
            <a:r>
              <a:rPr lang="es-MX" b="1" i="1" dirty="0"/>
              <a:t>nombreArray</a:t>
            </a:r>
            <a:r>
              <a:rPr lang="es-MX" b="1" dirty="0"/>
              <a:t>:</a:t>
            </a:r>
            <a:r>
              <a:rPr lang="es-MX" dirty="0"/>
              <a:t> es la referencia al </a:t>
            </a:r>
            <a:r>
              <a:rPr lang="es-MX" b="1" dirty="0"/>
              <a:t>array.</a:t>
            </a:r>
            <a:r>
              <a:rPr lang="es-MX" dirty="0"/>
              <a:t> Es el nombre que se usará en el programa para manejarlo.</a:t>
            </a:r>
          </a:p>
          <a:p>
            <a:r>
              <a:rPr lang="es-CO" dirty="0"/>
              <a:t>Por ejemplo:</a:t>
            </a:r>
            <a:endParaRPr lang="es-MX" dirty="0"/>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1009650" y="3614737"/>
            <a:ext cx="10357342" cy="1328738"/>
          </a:xfrm>
          <a:prstGeom prst="rect">
            <a:avLst/>
          </a:prstGeom>
        </p:spPr>
      </p:pic>
    </p:spTree>
    <p:extLst>
      <p:ext uri="{BB962C8B-B14F-4D97-AF65-F5344CB8AC3E}">
        <p14:creationId xmlns:p14="http://schemas.microsoft.com/office/powerpoint/2010/main" val="36702588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ES_tradnl" b="1" dirty="0"/>
              <a:t>Instanciar un </a:t>
            </a:r>
            <a:r>
              <a:rPr lang="es-ES_tradnl" b="1" dirty="0" err="1"/>
              <a:t>array</a:t>
            </a:r>
            <a:r>
              <a:rPr lang="es-ES_tradnl" b="1" dirty="0"/>
              <a:t>:</a:t>
            </a:r>
          </a:p>
          <a:p>
            <a:r>
              <a:rPr lang="es-MX" sz="2400" dirty="0"/>
              <a:t>Mediante la instanciación se reserva un bloque de memoria para almacenar todos los elementos del array.</a:t>
            </a:r>
          </a:p>
          <a:p>
            <a:r>
              <a:rPr lang="es-MX" sz="2400" dirty="0"/>
              <a:t>La dirección donde comienza el bloque de memoria donde se almacenará el array se asigna al nombre del array. Esto quiere decir que el nombre del array contiene la dirección de memoria donde se encuentra. De forma general un array se instancia así:</a:t>
            </a:r>
          </a:p>
          <a:p>
            <a:pPr marL="0" indent="0">
              <a:buNone/>
            </a:pPr>
            <a:r>
              <a:rPr lang="es-CO" sz="2400" dirty="0"/>
              <a:t>	</a:t>
            </a:r>
            <a:r>
              <a:rPr lang="es-CO" sz="2400" b="1" dirty="0"/>
              <a:t>- nombreArray = new tipo[tamaño];</a:t>
            </a:r>
            <a:endParaRPr lang="es-MX" sz="2400" b="1" dirty="0"/>
          </a:p>
          <a:p>
            <a:r>
              <a:rPr lang="es-MX" sz="2400" b="1" dirty="0"/>
              <a:t>nombreArray: </a:t>
            </a:r>
            <a:r>
              <a:rPr lang="es-MX" sz="2400" dirty="0"/>
              <a:t>es el nombre creado en la declaración.</a:t>
            </a:r>
          </a:p>
          <a:p>
            <a:r>
              <a:rPr lang="es-MX" sz="2400" b="1" dirty="0"/>
              <a:t>tipo: </a:t>
            </a:r>
            <a:r>
              <a:rPr lang="es-MX" sz="2400" dirty="0"/>
              <a:t>indica el tipo de datos que contiene.</a:t>
            </a:r>
          </a:p>
          <a:p>
            <a:r>
              <a:rPr lang="es-MX" sz="2400" b="1" dirty="0"/>
              <a:t>tamaño:</a:t>
            </a:r>
            <a:r>
              <a:rPr lang="es-MX" sz="2400" dirty="0"/>
              <a:t> es el número de elementos del array. Debe ser una expresión entera positiva. El tamaño del array no se puede modificar durante la ejecución del programa.</a:t>
            </a:r>
          </a:p>
          <a:p>
            <a:r>
              <a:rPr lang="es-MX" sz="2400" b="1" dirty="0"/>
              <a:t>new:</a:t>
            </a:r>
            <a:r>
              <a:rPr lang="es-MX" sz="2400" dirty="0"/>
              <a:t> operador para crear objetos. Mediante new se asigna la memoria necesaria para ubicar el objeto. Java implementa los </a:t>
            </a:r>
            <a:r>
              <a:rPr lang="es-MX" sz="2400" dirty="0" err="1"/>
              <a:t>arrays</a:t>
            </a:r>
            <a:r>
              <a:rPr lang="es-MX" sz="2400" dirty="0"/>
              <a:t> como objetos.</a:t>
            </a:r>
          </a:p>
          <a:p>
            <a:endParaRPr lang="es-MX" dirty="0"/>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93158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ES_tradnl" b="1" dirty="0"/>
              <a:t>Por ejemplo:</a:t>
            </a:r>
          </a:p>
          <a:p>
            <a:pPr algn="just"/>
            <a:endParaRPr lang="es-ES_tradnl" b="1" dirty="0"/>
          </a:p>
          <a:p>
            <a:pPr algn="just"/>
            <a:endParaRPr lang="es-ES_tradnl" b="1" dirty="0"/>
          </a:p>
          <a:p>
            <a:r>
              <a:rPr lang="es-MX" dirty="0"/>
              <a:t>Lo normal es que la declaración y la instanciación se hagan en una sola instrucción:</a:t>
            </a:r>
          </a:p>
          <a:p>
            <a:r>
              <a:rPr lang="es-CO" b="1" dirty="0"/>
              <a:t>tipo []  nombreArray = new tipo[tamaño];</a:t>
            </a:r>
          </a:p>
          <a:p>
            <a:r>
              <a:rPr lang="es-CO" dirty="0"/>
              <a:t>Por ejemplo: </a:t>
            </a:r>
            <a:r>
              <a:rPr lang="es-CO" dirty="0" err="1"/>
              <a:t>int</a:t>
            </a:r>
            <a:r>
              <a:rPr lang="es-CO" dirty="0"/>
              <a:t>[] ventas= new </a:t>
            </a:r>
            <a:r>
              <a:rPr lang="es-CO" dirty="0" err="1"/>
              <a:t>int</a:t>
            </a:r>
            <a:r>
              <a:rPr lang="es-CO" dirty="0"/>
              <a:t>[5];</a:t>
            </a:r>
            <a:endParaRPr lang="es-MX" dirty="0"/>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5" name="Imagen 4"/>
          <p:cNvPicPr>
            <a:picLocks noChangeAspect="1"/>
          </p:cNvPicPr>
          <p:nvPr/>
        </p:nvPicPr>
        <p:blipFill>
          <a:blip r:embed="rId2"/>
          <a:stretch>
            <a:fillRect/>
          </a:stretch>
        </p:blipFill>
        <p:spPr>
          <a:xfrm>
            <a:off x="1050997" y="1668526"/>
            <a:ext cx="10109056" cy="979424"/>
          </a:xfrm>
          <a:prstGeom prst="rect">
            <a:avLst/>
          </a:prstGeom>
        </p:spPr>
      </p:pic>
    </p:spTree>
    <p:extLst>
      <p:ext uri="{BB962C8B-B14F-4D97-AF65-F5344CB8AC3E}">
        <p14:creationId xmlns:p14="http://schemas.microsoft.com/office/powerpoint/2010/main" val="28188639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dirty="0"/>
              <a:t>El tamaño del array también se puede indicar durante la ejecución del programa, es decir, en tiempo de ejecución se puede pedir por teclado el tamaño del array y crearlo:</a:t>
            </a:r>
          </a:p>
          <a:p>
            <a:pPr algn="just"/>
            <a:endParaRPr lang="es-MX" dirty="0"/>
          </a:p>
          <a:p>
            <a:pPr algn="just"/>
            <a:endParaRPr lang="es-MX" dirty="0"/>
          </a:p>
          <a:p>
            <a:pPr algn="just"/>
            <a:endParaRPr lang="es-MX" dirty="0"/>
          </a:p>
          <a:p>
            <a:pPr algn="just"/>
            <a:endParaRPr lang="es-MX" dirty="0"/>
          </a:p>
          <a:p>
            <a:pPr algn="just"/>
            <a:r>
              <a:rPr lang="es-MX" dirty="0"/>
              <a:t>Si no hay memoria suficiente para crear el array, new lanza una excepción </a:t>
            </a:r>
            <a:r>
              <a:rPr lang="es-MX" dirty="0" err="1"/>
              <a:t>java.lang.OutOfMemoryError</a:t>
            </a:r>
            <a:r>
              <a:rPr lang="es-MX" dirty="0"/>
              <a:t>.</a:t>
            </a:r>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852487" y="2539204"/>
            <a:ext cx="8039001" cy="1632745"/>
          </a:xfrm>
          <a:prstGeom prst="rect">
            <a:avLst/>
          </a:prstGeom>
        </p:spPr>
      </p:pic>
    </p:spTree>
    <p:extLst>
      <p:ext uri="{BB962C8B-B14F-4D97-AF65-F5344CB8AC3E}">
        <p14:creationId xmlns:p14="http://schemas.microsoft.com/office/powerpoint/2010/main" val="23916359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b="1" dirty="0"/>
              <a:t>Diferencia entre la referencia y el contenido del array</a:t>
            </a:r>
          </a:p>
          <a:p>
            <a:r>
              <a:rPr lang="es-MX" dirty="0"/>
              <a:t>Debe quedar clara la diferencia entre el nombre del array y el contenido del array.</a:t>
            </a:r>
          </a:p>
          <a:p>
            <a:r>
              <a:rPr lang="es-MX" dirty="0"/>
              <a:t>Cuando por ejemplo se ejecuta una instrucción para crear un array de enteros llamado </a:t>
            </a:r>
            <a:r>
              <a:rPr lang="es-MX" b="1" dirty="0"/>
              <a:t>A</a:t>
            </a:r>
            <a:r>
              <a:rPr lang="es-MX" dirty="0"/>
              <a:t>:</a:t>
            </a:r>
          </a:p>
          <a:p>
            <a:pPr marL="0" indent="0">
              <a:buNone/>
            </a:pPr>
            <a:r>
              <a:rPr lang="en-US" b="1" dirty="0"/>
              <a:t>	- </a:t>
            </a:r>
            <a:r>
              <a:rPr lang="en-US" b="1" dirty="0" err="1"/>
              <a:t>int</a:t>
            </a:r>
            <a:r>
              <a:rPr lang="en-US" b="1" dirty="0"/>
              <a:t> [] A = new </a:t>
            </a:r>
            <a:r>
              <a:rPr lang="en-US" b="1" dirty="0" err="1"/>
              <a:t>int</a:t>
            </a:r>
            <a:r>
              <a:rPr lang="en-US" b="1" dirty="0"/>
              <a:t> [5];</a:t>
            </a:r>
          </a:p>
          <a:p>
            <a:pPr marL="0" indent="0">
              <a:buNone/>
            </a:pPr>
            <a:r>
              <a:rPr lang="es-MX" dirty="0"/>
              <a:t>Se realizan dos operaciones: primero se crea un bloque de memoria donde almacenar el array de 5 enteros y después se asigna la dirección de inicio del bloque de memoria, también llamado referencia del array, a la variable A.</a:t>
            </a:r>
            <a:endParaRPr lang="es-MX" b="1" dirty="0"/>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9183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dirty="0"/>
              <a:t>El nombre del array contiene la dirección de inicio del bloque de memoria donde se encuentra el contenido del array.</a:t>
            </a:r>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11268" name="Picture 4" descr="https://1.bp.blogspot.com/-EPNB5Jx303c/YZ_ZizRdBlI/AAAAAAAAA3s/nyr43_ZJdPk-PzHx1TiVenASLUp0t_YwgCLcBGAsYHQ/s16000/arrays-ja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839" y="2058985"/>
            <a:ext cx="7895371" cy="4246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8714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ES_tradnl" sz="2400" b="1" dirty="0"/>
              <a:t>INICIALIZAR ARRAYS UNIDIMENSIONALES</a:t>
            </a:r>
          </a:p>
          <a:p>
            <a:r>
              <a:rPr lang="es-MX" dirty="0"/>
              <a:t>Un array es un objeto, por lo tanto, cuando se crea, a sus elementos se les asigna automáticamente un valor inicial:</a:t>
            </a:r>
          </a:p>
          <a:p>
            <a:r>
              <a:rPr lang="es-MX" dirty="0"/>
              <a:t>Valores iniciales por defecto para un array en java:</a:t>
            </a:r>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933449" y="3052762"/>
            <a:ext cx="7153276" cy="1578263"/>
          </a:xfrm>
          <a:prstGeom prst="rect">
            <a:avLst/>
          </a:prstGeom>
        </p:spPr>
      </p:pic>
    </p:spTree>
    <p:extLst>
      <p:ext uri="{BB962C8B-B14F-4D97-AF65-F5344CB8AC3E}">
        <p14:creationId xmlns:p14="http://schemas.microsoft.com/office/powerpoint/2010/main" val="6854704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29094" y="1303626"/>
            <a:ext cx="6128906" cy="5097173"/>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dirty="0"/>
              <a:t>Como han hecho muchos investigadores que han estudiado el concepto de </a:t>
            </a:r>
            <a:r>
              <a:rPr lang="es-MX" b="1" dirty="0"/>
              <a:t>información</a:t>
            </a:r>
            <a:r>
              <a:rPr lang="es-MX" dirty="0"/>
              <a:t>, lo describiremos como un mensaje, normalmente bajo la forma de un documento o algún tipo de comunicación audible o visible. Como cualquier mensaje, tiene un emisor y un receptor. </a:t>
            </a:r>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85886" y="229448"/>
            <a:ext cx="7043739" cy="10770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latin typeface="Times New Roman" panose="02020603050405020304" pitchFamily="18" charset="0"/>
                <a:cs typeface="Times New Roman" panose="02020603050405020304" pitchFamily="18" charset="0"/>
              </a:rPr>
              <a:t>Dato e Información</a:t>
            </a:r>
            <a:endParaRPr lang="es-CO" dirty="0">
              <a:latin typeface="Times New Roman" panose="02020603050405020304" pitchFamily="18" charset="0"/>
              <a:cs typeface="Times New Roman" panose="02020603050405020304" pitchFamily="18" charset="0"/>
            </a:endParaRPr>
          </a:p>
        </p:txBody>
      </p:sp>
      <p:pic>
        <p:nvPicPr>
          <p:cNvPr id="7" name="Imagen 6" descr="Día de la Información Juvenil · Scouts de Españ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810" y="1303626"/>
            <a:ext cx="4045234" cy="37350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2795280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ES_tradnl" sz="2400" b="1" dirty="0"/>
              <a:t>INICIALIZAR ARRAYS UNIDIMENSIONALES</a:t>
            </a:r>
          </a:p>
          <a:p>
            <a:r>
              <a:rPr lang="es-MX" dirty="0"/>
              <a:t>También podemos dar otros valores iniciales al array cuando se crea.</a:t>
            </a:r>
          </a:p>
          <a:p>
            <a:r>
              <a:rPr lang="es-MX" dirty="0"/>
              <a:t>Los valores iniciales de un array se escriben entre llaves separados por comas.</a:t>
            </a:r>
          </a:p>
          <a:p>
            <a:r>
              <a:rPr lang="es-MX" dirty="0"/>
              <a:t>Los valores iniciales de un array deben aparecer en el orden en que serán asignados a los elementos del array.</a:t>
            </a:r>
          </a:p>
          <a:p>
            <a:r>
              <a:rPr lang="es-MX" dirty="0"/>
              <a:t>El número de valores determina el tamaño del array.</a:t>
            </a:r>
          </a:p>
          <a:p>
            <a:r>
              <a:rPr lang="es-MX" dirty="0"/>
              <a:t>Por ejemplo:</a:t>
            </a:r>
          </a:p>
          <a:p>
            <a:br>
              <a:rPr lang="es-MX" dirty="0"/>
            </a:br>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909637" y="4952999"/>
            <a:ext cx="10117931" cy="733425"/>
          </a:xfrm>
          <a:prstGeom prst="rect">
            <a:avLst/>
          </a:prstGeom>
        </p:spPr>
      </p:pic>
    </p:spTree>
    <p:extLst>
      <p:ext uri="{BB962C8B-B14F-4D97-AF65-F5344CB8AC3E}">
        <p14:creationId xmlns:p14="http://schemas.microsoft.com/office/powerpoint/2010/main" val="2216050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ES_tradnl" sz="2400" b="1" dirty="0"/>
              <a:t>INICIALIZAR ARRAYS UNIDIMENSIONALES</a:t>
            </a:r>
          </a:p>
          <a:p>
            <a:pPr algn="just"/>
            <a:r>
              <a:rPr lang="es-MX" dirty="0"/>
              <a:t>se declara el array notas de tipo double, se reserva memoria para 6 elementos y se les asignan esos valores iniciales.</a:t>
            </a:r>
          </a:p>
          <a:p>
            <a:r>
              <a:rPr lang="es-MX" dirty="0"/>
              <a:t>Ejemplos:</a:t>
            </a:r>
          </a:p>
          <a:p>
            <a:br>
              <a:rPr lang="es-MX" dirty="0"/>
            </a:br>
            <a:br>
              <a:rPr lang="es-MX" dirty="0"/>
            </a:br>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990600" y="3052762"/>
            <a:ext cx="10229850" cy="1285875"/>
          </a:xfrm>
          <a:prstGeom prst="rect">
            <a:avLst/>
          </a:prstGeom>
        </p:spPr>
      </p:pic>
    </p:spTree>
    <p:extLst>
      <p:ext uri="{BB962C8B-B14F-4D97-AF65-F5344CB8AC3E}">
        <p14:creationId xmlns:p14="http://schemas.microsoft.com/office/powerpoint/2010/main" val="29623290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ES_tradnl" sz="2400" b="1" dirty="0"/>
              <a:t>  ACCEDER A LOS ELEMENTOS DE UN ARRAY</a:t>
            </a:r>
          </a:p>
          <a:p>
            <a:pPr algn="just"/>
            <a:r>
              <a:rPr lang="es-MX" sz="2400" dirty="0"/>
              <a:t>Para acceder a cada elemento del array se utiliza el nombre del array y un índice que indica la posición que ocupa el elemento dentro del array.</a:t>
            </a:r>
          </a:p>
          <a:p>
            <a:pPr algn="just"/>
            <a:r>
              <a:rPr lang="es-MX" sz="2400" dirty="0"/>
              <a:t>El índice se escribe entre corchetes.</a:t>
            </a:r>
          </a:p>
          <a:p>
            <a:pPr algn="just"/>
            <a:r>
              <a:rPr lang="es-MX" sz="2400" dirty="0"/>
              <a:t>Se puede utilizar como índice un valor entero, una variable de tipo entero o una expresión de tipo entero.</a:t>
            </a:r>
          </a:p>
          <a:p>
            <a:pPr algn="just"/>
            <a:r>
              <a:rPr lang="es-MX" sz="2400" dirty="0"/>
              <a:t>El </a:t>
            </a:r>
            <a:r>
              <a:rPr lang="es-MX" sz="2400" b="1" dirty="0"/>
              <a:t>primer elemento</a:t>
            </a:r>
            <a:r>
              <a:rPr lang="es-MX" sz="2400" dirty="0"/>
              <a:t> del array ocupa la </a:t>
            </a:r>
            <a:r>
              <a:rPr lang="es-MX" sz="2400" b="1" dirty="0"/>
              <a:t>posición 0</a:t>
            </a:r>
            <a:r>
              <a:rPr lang="es-MX" sz="2400" dirty="0"/>
              <a:t>, el segundo la posición 1, etc. </a:t>
            </a:r>
            <a:r>
              <a:rPr lang="es-MX" sz="2400" b="1" dirty="0"/>
              <a:t>En un array de N elementos el último ocupará la posición N-1</a:t>
            </a:r>
            <a:r>
              <a:rPr lang="es-MX" sz="2400" dirty="0"/>
              <a:t>.</a:t>
            </a:r>
          </a:p>
          <a:p>
            <a:pPr algn="just"/>
            <a:r>
              <a:rPr lang="es-MX" sz="2400" b="1" dirty="0"/>
              <a:t>Un elemento de un array se puede utilizar igual que cualquier otra variable</a:t>
            </a:r>
            <a:r>
              <a:rPr lang="es-MX" sz="2400" dirty="0"/>
              <a:t>. Se puede hacer con ellos las mismas operaciones que se pueden hacer con el resto de variables (incremento, decremento, operaciones aritméticas, comparaciones, etc).</a:t>
            </a:r>
          </a:p>
          <a:p>
            <a:r>
              <a:rPr lang="es-CO" dirty="0"/>
              <a:t>Por ejemplo:</a:t>
            </a:r>
            <a:br>
              <a:rPr lang="es-MX" dirty="0"/>
            </a:br>
            <a:br>
              <a:rPr lang="es-MX" dirty="0"/>
            </a:br>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85822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algn="just"/>
            <a:br>
              <a:rPr lang="es-MX" dirty="0"/>
            </a:br>
            <a:br>
              <a:rPr lang="es-MX" dirty="0"/>
            </a:br>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14340" name="Picture 4" descr="http://2.bp.blogspot.com/-cvlBRg9UJuw/UHcr3H-IolI/AAAAAAAAAFE/QU7Vk0B1hDU/s1600/Arrays-java-us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0" y="1418964"/>
            <a:ext cx="7133424" cy="481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5692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r>
              <a:rPr lang="es-ES_tradnl" b="1" dirty="0"/>
              <a:t>Si se intenta acceder a un elemento que está fuera de los límites del </a:t>
            </a:r>
            <a:r>
              <a:rPr lang="es-ES_tradnl" b="1" dirty="0" err="1"/>
              <a:t>array</a:t>
            </a:r>
            <a:r>
              <a:rPr lang="es-ES_tradnl" dirty="0"/>
              <a:t> (un elemento con índice negativo o con un índice mayor que el que corresponde al último elemento del </a:t>
            </a:r>
            <a:r>
              <a:rPr lang="es-ES_tradnl" dirty="0" err="1"/>
              <a:t>array</a:t>
            </a:r>
            <a:r>
              <a:rPr lang="es-ES_tradnl" dirty="0"/>
              <a:t>) </a:t>
            </a:r>
            <a:r>
              <a:rPr lang="es-ES_tradnl" b="1" dirty="0"/>
              <a:t>el compilador no avisa del error</a:t>
            </a:r>
            <a:r>
              <a:rPr lang="es-ES_tradnl" dirty="0"/>
              <a:t>. El error se producirá durante la ejecución. En ese caso se lanza una excepción</a:t>
            </a:r>
          </a:p>
          <a:p>
            <a:r>
              <a:rPr lang="es-ES_tradnl" b="1" dirty="0" err="1"/>
              <a:t>java.lang.ArrayIndexOutOfBoundsException</a:t>
            </a:r>
            <a:r>
              <a:rPr lang="es-ES_tradnl" b="1" dirty="0"/>
              <a:t>.</a:t>
            </a:r>
            <a:br>
              <a:rPr lang="es-MX" dirty="0"/>
            </a:br>
            <a:r>
              <a:rPr lang="es-MX" dirty="0"/>
              <a:t>Se puede saber el número de elementos del array mediante el atributo </a:t>
            </a:r>
            <a:r>
              <a:rPr lang="es-MX" b="1" dirty="0" err="1"/>
              <a:t>length</a:t>
            </a:r>
            <a:r>
              <a:rPr lang="es-MX" dirty="0"/>
              <a:t>.</a:t>
            </a:r>
          </a:p>
          <a:p>
            <a:r>
              <a:rPr lang="es-MX" dirty="0"/>
              <a:t>Podemos utilizar </a:t>
            </a:r>
            <a:r>
              <a:rPr lang="es-MX" dirty="0" err="1"/>
              <a:t>length</a:t>
            </a:r>
            <a:r>
              <a:rPr lang="es-MX" dirty="0"/>
              <a:t> para comprobar el rango del array y evitar errores de acceso.</a:t>
            </a:r>
          </a:p>
          <a:p>
            <a:r>
              <a:rPr lang="es-MX" dirty="0"/>
              <a:t>Por ejemplo, introducimos por teclado un valor y la posición del array donde lo vamos a guardar:</a:t>
            </a:r>
          </a:p>
          <a:p>
            <a:br>
              <a:rPr lang="es-MX" dirty="0"/>
            </a:br>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981696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br>
              <a:rPr lang="es-MX" dirty="0"/>
            </a:br>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857250" y="1766887"/>
            <a:ext cx="10477500" cy="3324225"/>
          </a:xfrm>
          <a:prstGeom prst="rect">
            <a:avLst/>
          </a:prstGeom>
        </p:spPr>
      </p:pic>
    </p:spTree>
    <p:extLst>
      <p:ext uri="{BB962C8B-B14F-4D97-AF65-F5344CB8AC3E}">
        <p14:creationId xmlns:p14="http://schemas.microsoft.com/office/powerpoint/2010/main" val="11293741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r>
              <a:rPr lang="es-ES_tradnl" sz="2400" b="1" dirty="0"/>
              <a:t>RECORRER UN ARRAY UNIDIMENSIONAL</a:t>
            </a:r>
          </a:p>
          <a:p>
            <a:r>
              <a:rPr lang="es-MX" dirty="0"/>
              <a:t>Para recorrer un array se utiliza una instrucción iterativa, normalmente una instrucción </a:t>
            </a:r>
            <a:r>
              <a:rPr lang="es-MX" b="1" dirty="0" err="1"/>
              <a:t>for</a:t>
            </a:r>
            <a:r>
              <a:rPr lang="es-MX" dirty="0"/>
              <a:t>, aunque también puede hacerse con </a:t>
            </a:r>
            <a:r>
              <a:rPr lang="es-MX" b="1" dirty="0" err="1"/>
              <a:t>while</a:t>
            </a:r>
            <a:r>
              <a:rPr lang="es-MX" dirty="0"/>
              <a:t> o </a:t>
            </a:r>
            <a:r>
              <a:rPr lang="es-MX" b="1" dirty="0"/>
              <a:t>do..</a:t>
            </a:r>
            <a:r>
              <a:rPr lang="es-MX" b="1" dirty="0" err="1"/>
              <a:t>while</a:t>
            </a:r>
            <a:r>
              <a:rPr lang="es-MX" dirty="0"/>
              <a:t>, utilizando una variable entera como índice que tomará valores desde el primer elemento al último o desde el último al primero.</a:t>
            </a:r>
          </a:p>
          <a:p>
            <a:pPr algn="just"/>
            <a:r>
              <a:rPr lang="es-MX" dirty="0"/>
              <a:t>Por </a:t>
            </a:r>
            <a:r>
              <a:rPr lang="es-MX" b="1" dirty="0"/>
              <a:t>ejemplo</a:t>
            </a:r>
            <a:r>
              <a:rPr lang="es-MX" dirty="0"/>
              <a:t>, el siguiente fragmento de programa Java declara un array de 7 elementos de tipo double y le asigna valores iniciales. A continuación recorre el array, utilizando la instrucción </a:t>
            </a:r>
            <a:r>
              <a:rPr lang="es-MX" b="1" dirty="0" err="1"/>
              <a:t>for</a:t>
            </a:r>
            <a:r>
              <a:rPr lang="es-MX" dirty="0"/>
              <a:t>, para mostrar por pantalla el contenido del array.</a:t>
            </a:r>
          </a:p>
          <a:p>
            <a:br>
              <a:rPr lang="es-MX" sz="2400" dirty="0"/>
            </a:br>
            <a:endParaRPr lang="es-CO" sz="2400"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1274233" y="4991100"/>
            <a:ext cx="9662583" cy="1333500"/>
          </a:xfrm>
          <a:prstGeom prst="rect">
            <a:avLst/>
          </a:prstGeom>
        </p:spPr>
      </p:pic>
    </p:spTree>
    <p:extLst>
      <p:ext uri="{BB962C8B-B14F-4D97-AF65-F5344CB8AC3E}">
        <p14:creationId xmlns:p14="http://schemas.microsoft.com/office/powerpoint/2010/main" val="10048162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r>
              <a:rPr lang="es-ES_tradnl" sz="2400" b="1" dirty="0"/>
              <a:t>RECORRER UN ARRAY UNIDIMENSIONAL</a:t>
            </a:r>
          </a:p>
          <a:p>
            <a:r>
              <a:rPr lang="es-ES_tradnl" dirty="0"/>
              <a:t>Para evitar errores de acceso al </a:t>
            </a:r>
            <a:r>
              <a:rPr lang="es-ES_tradnl" dirty="0" err="1"/>
              <a:t>array</a:t>
            </a:r>
            <a:r>
              <a:rPr lang="es-ES_tradnl" dirty="0"/>
              <a:t> es recomendable </a:t>
            </a:r>
            <a:r>
              <a:rPr lang="es-ES_tradnl" b="1" dirty="0"/>
              <a:t>utilizar </a:t>
            </a:r>
            <a:r>
              <a:rPr lang="es-ES_tradnl" b="1" dirty="0" err="1"/>
              <a:t>length</a:t>
            </a:r>
            <a:r>
              <a:rPr lang="es-ES_tradnl" b="1" dirty="0"/>
              <a:t> para recorrer el </a:t>
            </a:r>
            <a:r>
              <a:rPr lang="es-ES_tradnl" b="1" dirty="0" err="1"/>
              <a:t>array</a:t>
            </a:r>
            <a:r>
              <a:rPr lang="es-ES_tradnl" b="1" dirty="0"/>
              <a:t> completo</a:t>
            </a:r>
            <a:r>
              <a:rPr lang="es-ES_tradnl" dirty="0"/>
              <a:t>.</a:t>
            </a:r>
          </a:p>
          <a:p>
            <a:r>
              <a:rPr lang="es-CO" dirty="0"/>
              <a:t>Por ejemplo:</a:t>
            </a:r>
          </a:p>
          <a:p>
            <a:br>
              <a:rPr lang="es-MX" sz="2400" dirty="0"/>
            </a:br>
            <a:endParaRPr lang="es-CO" sz="2400"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838200" y="3143249"/>
            <a:ext cx="10650980" cy="1362075"/>
          </a:xfrm>
          <a:prstGeom prst="rect">
            <a:avLst/>
          </a:prstGeom>
        </p:spPr>
      </p:pic>
    </p:spTree>
    <p:extLst>
      <p:ext uri="{BB962C8B-B14F-4D97-AF65-F5344CB8AC3E}">
        <p14:creationId xmlns:p14="http://schemas.microsoft.com/office/powerpoint/2010/main" val="402699519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r>
              <a:rPr lang="es-ES_tradnl" sz="2400" b="1" dirty="0"/>
              <a:t>RECORRER UN ARRAY UNIDIMENSIONAL</a:t>
            </a:r>
          </a:p>
          <a:p>
            <a:r>
              <a:rPr lang="es-MX" b="1" dirty="0"/>
              <a:t>Ejemplo de recorrido de un array unidimensional en java</a:t>
            </a:r>
            <a:r>
              <a:rPr lang="es-MX" dirty="0"/>
              <a:t>:</a:t>
            </a:r>
          </a:p>
          <a:p>
            <a:pPr algn="just"/>
            <a:r>
              <a:rPr lang="es-MX" dirty="0"/>
              <a:t>Programa que lee por teclado la nota de los alumnos de una clase y calcula la nota media del grupo. También muestra los alumnos con notas superiores a la media. El número de alumnos se lee por teclado.</a:t>
            </a:r>
          </a:p>
          <a:p>
            <a:pPr algn="just"/>
            <a:r>
              <a:rPr lang="es-MX" dirty="0"/>
              <a:t>Este programa crea un array de elementos de tipo double que contendrá las notas de los alumnos. El tamaño del array será el número de alumnos de la clase.</a:t>
            </a:r>
          </a:p>
          <a:p>
            <a:pPr algn="just"/>
            <a:r>
              <a:rPr lang="es-MX" dirty="0"/>
              <a:t>Se realizan </a:t>
            </a:r>
            <a:r>
              <a:rPr lang="es-MX" b="1" dirty="0"/>
              <a:t>3 recorridos</a:t>
            </a:r>
            <a:r>
              <a:rPr lang="es-MX" dirty="0"/>
              <a:t> sobre el array, el primero para </a:t>
            </a:r>
            <a:r>
              <a:rPr lang="es-MX" b="1" dirty="0"/>
              <a:t>asignar</a:t>
            </a:r>
            <a:r>
              <a:rPr lang="es-MX" dirty="0"/>
              <a:t> a cada elemento las notas introducidas por teclado, el segundo para </a:t>
            </a:r>
            <a:r>
              <a:rPr lang="es-MX" b="1" dirty="0"/>
              <a:t>sumarlas</a:t>
            </a:r>
            <a:r>
              <a:rPr lang="es-MX" dirty="0"/>
              <a:t> y el tercero para </a:t>
            </a:r>
            <a:r>
              <a:rPr lang="es-MX" b="1" dirty="0"/>
              <a:t>mostrar</a:t>
            </a:r>
            <a:r>
              <a:rPr lang="es-MX" dirty="0"/>
              <a:t> los alumnos con notas superiores a la media.</a:t>
            </a:r>
          </a:p>
          <a:p>
            <a:br>
              <a:rPr lang="es-MX" sz="2400" dirty="0"/>
            </a:br>
            <a:endParaRPr lang="es-CO" sz="2400"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450392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marL="0" indent="0">
              <a:buNone/>
            </a:pPr>
            <a:br>
              <a:rPr lang="es-MX" sz="2400" dirty="0"/>
            </a:br>
            <a:endParaRPr lang="es-CO" sz="2400"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2833687" y="1223378"/>
            <a:ext cx="6543675" cy="5203404"/>
          </a:xfrm>
          <a:prstGeom prst="rect">
            <a:avLst/>
          </a:prstGeom>
        </p:spPr>
      </p:pic>
    </p:spTree>
    <p:extLst>
      <p:ext uri="{BB962C8B-B14F-4D97-AF65-F5344CB8AC3E}">
        <p14:creationId xmlns:p14="http://schemas.microsoft.com/office/powerpoint/2010/main" val="6078193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76275" y="1428750"/>
            <a:ext cx="10925175"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b="1" i="1" dirty="0"/>
              <a:t>Bits:</a:t>
            </a:r>
            <a:r>
              <a:rPr lang="es-MX" dirty="0"/>
              <a:t> En informática se denomina </a:t>
            </a:r>
            <a:r>
              <a:rPr lang="es-MX" b="1" dirty="0"/>
              <a:t>bit</a:t>
            </a:r>
            <a:r>
              <a:rPr lang="es-MX" dirty="0"/>
              <a:t> (acrónimo en inglés de Binary digit, es decir, “dígito binario”) a un valor del sistema de numeración binario. Dicho sistema se llama así porque comprende únicamente dos valores de base: </a:t>
            </a:r>
            <a:r>
              <a:rPr lang="es-MX" b="1" dirty="0"/>
              <a:t>1 </a:t>
            </a:r>
            <a:r>
              <a:rPr lang="es-MX" dirty="0"/>
              <a:t>y</a:t>
            </a:r>
            <a:r>
              <a:rPr lang="es-MX" b="1" dirty="0"/>
              <a:t> 0</a:t>
            </a:r>
            <a:r>
              <a:rPr lang="es-MX" dirty="0"/>
              <a:t>, con los cuales se puede representar una cantidad infinita de condiciones binarias: encendido y apagado, verdadero y falso, presente y ausente, etc.</a:t>
            </a:r>
          </a:p>
          <a:p>
            <a:pPr algn="just"/>
            <a:endParaRPr lang="es-MX" dirty="0"/>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85886" y="229448"/>
            <a:ext cx="7043739" cy="1077062"/>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Bit, byte, campos, registros y archivos</a:t>
            </a:r>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523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pPr marL="0" indent="0">
              <a:buNone/>
            </a:pPr>
            <a:br>
              <a:rPr lang="es-MX" sz="2400" dirty="0"/>
            </a:br>
            <a:endParaRPr lang="es-CO" sz="2400"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4" name="Imagen 3"/>
          <p:cNvPicPr>
            <a:picLocks noChangeAspect="1"/>
          </p:cNvPicPr>
          <p:nvPr/>
        </p:nvPicPr>
        <p:blipFill>
          <a:blip r:embed="rId2"/>
          <a:stretch>
            <a:fillRect/>
          </a:stretch>
        </p:blipFill>
        <p:spPr>
          <a:xfrm>
            <a:off x="1233487" y="1210467"/>
            <a:ext cx="9744075" cy="5229225"/>
          </a:xfrm>
          <a:prstGeom prst="rect">
            <a:avLst/>
          </a:prstGeom>
        </p:spPr>
      </p:pic>
    </p:spTree>
    <p:extLst>
      <p:ext uri="{BB962C8B-B14F-4D97-AF65-F5344CB8AC3E}">
        <p14:creationId xmlns:p14="http://schemas.microsoft.com/office/powerpoint/2010/main" val="79960022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173160"/>
            <a:ext cx="11163300" cy="5303840"/>
          </a:xfrm>
        </p:spPr>
        <p:style>
          <a:lnRef idx="1">
            <a:schemeClr val="accent3"/>
          </a:lnRef>
          <a:fillRef idx="2">
            <a:schemeClr val="accent3"/>
          </a:fillRef>
          <a:effectRef idx="1">
            <a:schemeClr val="accent3"/>
          </a:effectRef>
          <a:fontRef idx="minor">
            <a:schemeClr val="dk1"/>
          </a:fontRef>
        </p:style>
        <p:txBody>
          <a:bodyPr>
            <a:noAutofit/>
          </a:bodyPr>
          <a:lstStyle/>
          <a:p>
            <a:r>
              <a:rPr lang="es-ES_tradnl" sz="2400" b="1" dirty="0"/>
              <a:t>Ejercicio práctico:</a:t>
            </a:r>
          </a:p>
          <a:p>
            <a:pPr marL="0" indent="0">
              <a:buNone/>
            </a:pPr>
            <a:r>
              <a:rPr lang="es-MX" sz="2400" dirty="0"/>
              <a:t>Se lee una lista de, como máximo, </a:t>
            </a:r>
            <a:r>
              <a:rPr lang="es-MX" sz="2400" b="1" dirty="0"/>
              <a:t>21 números enteros</a:t>
            </a:r>
            <a:r>
              <a:rPr lang="es-MX" sz="2400" dirty="0"/>
              <a:t>; a continuación, se calcula su </a:t>
            </a:r>
            <a:r>
              <a:rPr lang="es-MX" sz="2400" b="1" dirty="0"/>
              <a:t>suma</a:t>
            </a:r>
            <a:r>
              <a:rPr lang="es-MX" sz="2400" dirty="0"/>
              <a:t> y el </a:t>
            </a:r>
            <a:r>
              <a:rPr lang="es-MX" sz="2400" b="1" dirty="0"/>
              <a:t>valor máximo</a:t>
            </a:r>
            <a:r>
              <a:rPr lang="es-MX" sz="2400" dirty="0"/>
              <a:t>. La entrada de datos termina al introducir la </a:t>
            </a:r>
            <a:r>
              <a:rPr lang="es-MX" sz="2400" b="1" dirty="0"/>
              <a:t>clave -1.</a:t>
            </a:r>
          </a:p>
          <a:p>
            <a:pPr marL="0" indent="0">
              <a:buNone/>
            </a:pPr>
            <a:r>
              <a:rPr lang="es-MX" sz="2400" dirty="0"/>
              <a:t> El programa consta del método </a:t>
            </a:r>
            <a:r>
              <a:rPr lang="es-MX" sz="2400" b="1" dirty="0"/>
              <a:t>entrada ( ) </a:t>
            </a:r>
            <a:r>
              <a:rPr lang="es-MX" sz="2400" dirty="0"/>
              <a:t>, que lee desde el teclado los elementos del array hasta que se </a:t>
            </a:r>
            <a:r>
              <a:rPr lang="es-MX" sz="2400" b="1" dirty="0"/>
              <a:t>lee el dato clave </a:t>
            </a:r>
            <a:r>
              <a:rPr lang="es-MX" sz="2400" dirty="0"/>
              <a:t>y devuelve el número de elementos leídos que nunca puede ser mayor que el máximo de elementos (atributo </a:t>
            </a:r>
            <a:r>
              <a:rPr lang="es-MX" sz="2400" dirty="0" err="1"/>
              <a:t>length</a:t>
            </a:r>
            <a:r>
              <a:rPr lang="es-MX" sz="2400" dirty="0"/>
              <a:t>).</a:t>
            </a:r>
          </a:p>
          <a:p>
            <a:pPr marL="0" indent="0">
              <a:buNone/>
            </a:pPr>
            <a:r>
              <a:rPr lang="es-MX" sz="2400" dirty="0"/>
              <a:t> El método </a:t>
            </a:r>
            <a:r>
              <a:rPr lang="es-MX" sz="2400" b="1" dirty="0" err="1"/>
              <a:t>sumaEnteros</a:t>
            </a:r>
            <a:r>
              <a:rPr lang="es-MX" sz="2400" b="1" dirty="0"/>
              <a:t>() </a:t>
            </a:r>
            <a:r>
              <a:rPr lang="es-MX" sz="2400" dirty="0"/>
              <a:t>calcula la suma de los elementos introducidos en el array y se pasan dos parámetros, el array y el número de elementos. El método </a:t>
            </a:r>
            <a:r>
              <a:rPr lang="es-MX" sz="2400" b="1" dirty="0" err="1"/>
              <a:t>maximo</a:t>
            </a:r>
            <a:r>
              <a:rPr lang="es-MX" sz="2400" b="1" dirty="0"/>
              <a:t>() </a:t>
            </a:r>
            <a:r>
              <a:rPr lang="es-MX" sz="2400" dirty="0"/>
              <a:t>tiene los mismos parámetros que </a:t>
            </a:r>
            <a:r>
              <a:rPr lang="es-MX" sz="2400" b="1" dirty="0" err="1"/>
              <a:t>sumaEnteros</a:t>
            </a:r>
            <a:r>
              <a:rPr lang="es-MX" sz="2400" b="1" dirty="0"/>
              <a:t> (), </a:t>
            </a:r>
            <a:r>
              <a:rPr lang="es-MX" sz="2400" dirty="0"/>
              <a:t>determina el valor máximo.</a:t>
            </a:r>
          </a:p>
          <a:p>
            <a:pPr marL="0" indent="0">
              <a:buNone/>
            </a:pPr>
            <a:br>
              <a:rPr lang="es-MX" sz="2400" dirty="0"/>
            </a:br>
            <a:endParaRPr lang="es-CO" sz="2400"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Arreglos Unidimensionales</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6031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23875" y="1295400"/>
            <a:ext cx="11163300" cy="5181600"/>
          </a:xfrm>
        </p:spPr>
        <p:style>
          <a:lnRef idx="1">
            <a:schemeClr val="accent3"/>
          </a:lnRef>
          <a:fillRef idx="2">
            <a:schemeClr val="accent3"/>
          </a:fillRef>
          <a:effectRef idx="1">
            <a:schemeClr val="accent3"/>
          </a:effectRef>
          <a:fontRef idx="minor">
            <a:schemeClr val="dk1"/>
          </a:fontRef>
        </p:style>
        <p:txBody>
          <a:bodyPr>
            <a:noAutofit/>
          </a:bodyPr>
          <a:lstStyle/>
          <a:p>
            <a:pPr fontAlgn="ctr"/>
            <a:r>
              <a:rPr lang="es-CO" sz="2400" dirty="0"/>
              <a:t>ZOHONERO MARTÍNEZ, I. ; JOYANES AGUILAR, L. </a:t>
            </a:r>
            <a:r>
              <a:rPr lang="es-CO" sz="2400" b="1" dirty="0"/>
              <a:t>Estructuras de datos en Java</a:t>
            </a:r>
            <a:r>
              <a:rPr lang="es-CO" sz="2400" dirty="0"/>
              <a:t>. ed. Madrid etc: McGraw-Hill España, 2008. 562 p. Disponible en: https://elibro.net/es/ereader/corposucre/50117?page=188. Consultado en: 18 </a:t>
            </a:r>
            <a:r>
              <a:rPr lang="es-CO" sz="2400" dirty="0" err="1"/>
              <a:t>Aug</a:t>
            </a:r>
            <a:r>
              <a:rPr lang="es-CO" sz="2400" dirty="0"/>
              <a:t> 2022</a:t>
            </a:r>
          </a:p>
          <a:p>
            <a:pPr fontAlgn="ctr"/>
            <a:r>
              <a:rPr lang="es-MX" sz="2400" dirty="0" err="1"/>
              <a:t>Guardati</a:t>
            </a:r>
            <a:r>
              <a:rPr lang="es-MX" sz="2400" dirty="0"/>
              <a:t> </a:t>
            </a:r>
            <a:r>
              <a:rPr lang="es-MX" sz="2400" dirty="0" err="1"/>
              <a:t>Buemo</a:t>
            </a:r>
            <a:r>
              <a:rPr lang="es-MX" sz="2400" dirty="0"/>
              <a:t>, Silvia. Estructuras de datos básicas: programación orientada a objetos con java • Ruiz Rodríguez, R. (2009). Fundamentos de la programación orientada a objetos: una aplicación a las estructuras de datos en Java. El Cid Editor. https://elibro.net/es/lc/corposucre/titulos/34869 </a:t>
            </a:r>
          </a:p>
          <a:p>
            <a:pPr fontAlgn="ctr"/>
            <a:r>
              <a:rPr lang="es-MX" sz="2400" dirty="0"/>
              <a:t>Wiener, R., &amp; </a:t>
            </a:r>
            <a:r>
              <a:rPr lang="es-MX" sz="2400" dirty="0" err="1"/>
              <a:t>Pinson</a:t>
            </a:r>
            <a:r>
              <a:rPr lang="es-MX" sz="2400" dirty="0"/>
              <a:t>, L. J. (2000). Fundamentals of OOP and Data </a:t>
            </a:r>
            <a:r>
              <a:rPr lang="es-MX" sz="2400" dirty="0" err="1"/>
              <a:t>Structures</a:t>
            </a:r>
            <a:r>
              <a:rPr lang="es-MX" sz="2400" dirty="0"/>
              <a:t> in Java. Cambridge </a:t>
            </a:r>
            <a:r>
              <a:rPr lang="es-MX" sz="2400" dirty="0" err="1"/>
              <a:t>University</a:t>
            </a:r>
            <a:r>
              <a:rPr lang="es-MX" sz="2400" dirty="0"/>
              <a:t> </a:t>
            </a:r>
            <a:r>
              <a:rPr lang="es-MX" sz="2400" dirty="0" err="1"/>
              <a:t>Press</a:t>
            </a:r>
            <a:r>
              <a:rPr lang="es-MX" sz="2400" dirty="0"/>
              <a:t>. </a:t>
            </a:r>
            <a:r>
              <a:rPr lang="es-MX" sz="2400" dirty="0">
                <a:hlinkClick r:id="rId2"/>
              </a:rPr>
              <a:t>http://search.ebscohost.com/login.aspx?direct=true&amp;db=nlebk&amp;AN=54565&amp;site=ehost-live</a:t>
            </a:r>
            <a:endParaRPr lang="es-MX" sz="2400" dirty="0"/>
          </a:p>
          <a:p>
            <a:pPr fontAlgn="ctr"/>
            <a:r>
              <a:rPr lang="es-CO" sz="2400" dirty="0" err="1"/>
              <a:t>Joyanes</a:t>
            </a:r>
            <a:r>
              <a:rPr lang="es-CO" sz="2400" dirty="0"/>
              <a:t> Aguilar, Luis. Fundamentos de programación: Algoritmos, estructura de datos y objetos. 4a. Edición. </a:t>
            </a:r>
            <a:r>
              <a:rPr lang="es-CO" sz="2400" dirty="0" err="1"/>
              <a:t>Mexico</a:t>
            </a:r>
            <a:r>
              <a:rPr lang="es-CO" sz="2400" dirty="0"/>
              <a:t>: Mc Graw Hill,2008</a:t>
            </a:r>
          </a:p>
          <a:p>
            <a:pPr fontAlgn="ctr"/>
            <a:endParaRPr lang="es-CO" sz="2400" dirty="0"/>
          </a:p>
        </p:txBody>
      </p:sp>
      <p:sp>
        <p:nvSpPr>
          <p:cNvPr id="6" name="Título 1"/>
          <p:cNvSpPr txBox="1">
            <a:spLocks/>
          </p:cNvSpPr>
          <p:nvPr/>
        </p:nvSpPr>
        <p:spPr>
          <a:xfrm>
            <a:off x="1376361" y="600074"/>
            <a:ext cx="7043739" cy="8858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419" dirty="0"/>
              <a:t>BIBLIOGRAFÍA</a:t>
            </a:r>
            <a:endParaRPr lang="es-CO"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7374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29094" y="1428750"/>
            <a:ext cx="10872356"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b="1" i="1" dirty="0"/>
              <a:t>Byte:</a:t>
            </a:r>
            <a:r>
              <a:rPr lang="es-MX" dirty="0"/>
              <a:t> es un término creado por Werner </a:t>
            </a:r>
            <a:r>
              <a:rPr lang="es-MX" dirty="0" err="1"/>
              <a:t>Buchholz</a:t>
            </a:r>
            <a:r>
              <a:rPr lang="es-MX" dirty="0"/>
              <a:t> en 1957 como una </a:t>
            </a:r>
            <a:r>
              <a:rPr lang="es-MX" b="1" dirty="0"/>
              <a:t>unidad de información digital</a:t>
            </a:r>
            <a:r>
              <a:rPr lang="es-MX" dirty="0"/>
              <a:t> equivalente a cuatro bits (</a:t>
            </a:r>
            <a:r>
              <a:rPr lang="es-MX" i="1" dirty="0" err="1"/>
              <a:t>binary</a:t>
            </a:r>
            <a:r>
              <a:rPr lang="es-MX" i="1" dirty="0"/>
              <a:t> digit</a:t>
            </a:r>
            <a:r>
              <a:rPr lang="es-MX" dirty="0"/>
              <a:t>, dígito binario) originalmente y posteriormente como estándar se adoptó que 1 byte equivale a ocho bits.</a:t>
            </a:r>
          </a:p>
          <a:p>
            <a:pPr algn="just"/>
            <a:r>
              <a:rPr lang="es-MX" dirty="0"/>
              <a:t>El término byte se utiliza a menudo para especificar cantidad, por ejemplo, la cantidad de memoria de un determinado dispositivo o la capacidad de almacenamiento. Ejemplo: 16 GB (gigabyte).</a:t>
            </a:r>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85886" y="229448"/>
            <a:ext cx="7043739" cy="1077062"/>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Bit, byte, campos, registros y archivos</a:t>
            </a:r>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48569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29094" y="1428750"/>
            <a:ext cx="10872356"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b="1" i="1" dirty="0"/>
              <a:t>Campos: </a:t>
            </a:r>
            <a:r>
              <a:rPr lang="es-MX" dirty="0"/>
              <a:t>Un </a:t>
            </a:r>
            <a:r>
              <a:rPr lang="es-MX" b="1" dirty="0"/>
              <a:t>campo</a:t>
            </a:r>
            <a:r>
              <a:rPr lang="es-MX" dirty="0"/>
              <a:t> es el nombre de la unidad de información. Cada entrada en una base de datos puede tener múltiples </a:t>
            </a:r>
            <a:r>
              <a:rPr lang="es-MX" b="1" dirty="0"/>
              <a:t>campos</a:t>
            </a:r>
            <a:r>
              <a:rPr lang="es-MX" dirty="0"/>
              <a:t> de diversos tipos. Por ejemplo, un </a:t>
            </a:r>
            <a:r>
              <a:rPr lang="es-MX" b="1" dirty="0"/>
              <a:t>campo</a:t>
            </a:r>
            <a:r>
              <a:rPr lang="es-MX" dirty="0"/>
              <a:t> de texto llamado 'color favorito', </a:t>
            </a:r>
            <a:r>
              <a:rPr lang="es-MX" b="1" dirty="0"/>
              <a:t>que</a:t>
            </a:r>
            <a:r>
              <a:rPr lang="es-MX" dirty="0"/>
              <a:t> permite escribirlo, o un menú llamado 'población' </a:t>
            </a:r>
            <a:r>
              <a:rPr lang="es-MX" b="1" dirty="0"/>
              <a:t>que</a:t>
            </a:r>
            <a:r>
              <a:rPr lang="es-MX" dirty="0"/>
              <a:t> permita escoger de un listado de poblaciones posibles.</a:t>
            </a:r>
            <a:endParaRPr lang="es-MX" b="1" i="1" dirty="0"/>
          </a:p>
          <a:p>
            <a:pPr algn="just"/>
            <a:r>
              <a:rPr lang="es-MX" b="1" i="1" dirty="0"/>
              <a:t>Registros:</a:t>
            </a:r>
            <a:r>
              <a:rPr lang="es-MX" dirty="0"/>
              <a:t> En </a:t>
            </a:r>
            <a:r>
              <a:rPr lang="es-MX" b="1" dirty="0"/>
              <a:t>informática</a:t>
            </a:r>
            <a:r>
              <a:rPr lang="es-MX" dirty="0"/>
              <a:t>, o concretamente en el contexto de una base de datos relacional, un </a:t>
            </a:r>
            <a:r>
              <a:rPr lang="es-MX" b="1" dirty="0"/>
              <a:t>registro</a:t>
            </a:r>
            <a:r>
              <a:rPr lang="es-MX" dirty="0"/>
              <a:t> (también llamado fila o tupla) representa un objeto único de datos implícitamente estructurados en una tabla. En términos simples, una tabla de una base de datos puede imaginarse formada de filas y columnas (campos o atributos).</a:t>
            </a:r>
            <a:endParaRPr lang="es-MX" b="1" i="1" dirty="0"/>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85886" y="229448"/>
            <a:ext cx="7043739" cy="1077062"/>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Bit, byte, campos, registros y archivos</a:t>
            </a:r>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07879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1469" y="1457325"/>
            <a:ext cx="10834256" cy="4972049"/>
          </a:xfrm>
        </p:spPr>
        <p:style>
          <a:lnRef idx="1">
            <a:schemeClr val="accent3"/>
          </a:lnRef>
          <a:fillRef idx="2">
            <a:schemeClr val="accent3"/>
          </a:fillRef>
          <a:effectRef idx="1">
            <a:schemeClr val="accent3"/>
          </a:effectRef>
          <a:fontRef idx="minor">
            <a:schemeClr val="dk1"/>
          </a:fontRef>
        </p:style>
        <p:txBody>
          <a:bodyPr>
            <a:noAutofit/>
          </a:bodyPr>
          <a:lstStyle/>
          <a:p>
            <a:pPr algn="just"/>
            <a:r>
              <a:rPr lang="es-MX" b="1" i="1" dirty="0"/>
              <a:t>Archivos: </a:t>
            </a:r>
            <a:r>
              <a:rPr lang="es-MX" dirty="0"/>
              <a:t>Un </a:t>
            </a:r>
            <a:r>
              <a:rPr lang="es-MX" b="1" dirty="0"/>
              <a:t>archivo</a:t>
            </a:r>
            <a:r>
              <a:rPr lang="es-MX" dirty="0"/>
              <a:t>​ o fichero​ </a:t>
            </a:r>
            <a:r>
              <a:rPr lang="es-MX" b="1" dirty="0"/>
              <a:t>informático</a:t>
            </a:r>
            <a:r>
              <a:rPr lang="es-MX" dirty="0"/>
              <a:t> es una secuencia de bytes almacenados en un dispositivo. Un </a:t>
            </a:r>
            <a:r>
              <a:rPr lang="es-MX" b="1" dirty="0"/>
              <a:t>archivo</a:t>
            </a:r>
            <a:r>
              <a:rPr lang="es-MX" dirty="0"/>
              <a:t> es identificado por un nombre y la descripción de la carpeta o directorio que lo contiene.</a:t>
            </a:r>
          </a:p>
          <a:p>
            <a:pPr algn="just"/>
            <a:endParaRPr lang="es-CO" b="1" dirty="0">
              <a:latin typeface="Times New Roman" panose="02020603050405020304" pitchFamily="18" charset="0"/>
              <a:cs typeface="Times New Roman" panose="02020603050405020304" pitchFamily="18" charset="0"/>
            </a:endParaRPr>
          </a:p>
        </p:txBody>
      </p:sp>
      <p:sp>
        <p:nvSpPr>
          <p:cNvPr id="6" name="Título 1"/>
          <p:cNvSpPr txBox="1">
            <a:spLocks/>
          </p:cNvSpPr>
          <p:nvPr/>
        </p:nvSpPr>
        <p:spPr>
          <a:xfrm>
            <a:off x="1385886" y="229448"/>
            <a:ext cx="7043739" cy="1077062"/>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t>Bit, byte, campos, registros y archivos</a:t>
            </a:r>
            <a:endParaRPr lang="es-CO" dirty="0">
              <a:latin typeface="Times New Roman" panose="02020603050405020304" pitchFamily="18" charset="0"/>
              <a:cs typeface="Times New Roman" panose="02020603050405020304" pitchFamily="18" charset="0"/>
            </a:endParaRPr>
          </a:p>
        </p:txBody>
      </p:sp>
      <p:pic>
        <p:nvPicPr>
          <p:cNvPr id="1028" name="Picture 4" descr="Resultado de imagen para concepto de archivos en informática segun aut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609" y="2867024"/>
            <a:ext cx="2847976" cy="3121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10471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PLANTILLA INSTITUCIONAL">
  <a:themeElements>
    <a:clrScheme name="AJS">
      <a:dk1>
        <a:srgbClr val="31521B"/>
      </a:dk1>
      <a:lt1>
        <a:srgbClr val="0D291B"/>
      </a:lt1>
      <a:dk2>
        <a:srgbClr val="739A28"/>
      </a:dk2>
      <a:lt2>
        <a:srgbClr val="D6EAAF"/>
      </a:lt2>
      <a:accent1>
        <a:srgbClr val="99CB38"/>
      </a:accent1>
      <a:accent2>
        <a:srgbClr val="63A537"/>
      </a:accent2>
      <a:accent3>
        <a:srgbClr val="37A76F"/>
      </a:accent3>
      <a:accent4>
        <a:srgbClr val="1B5337"/>
      </a:accent4>
      <a:accent5>
        <a:srgbClr val="1B5337"/>
      </a:accent5>
      <a:accent6>
        <a:srgbClr val="773D03"/>
      </a:accent6>
      <a:hlink>
        <a:srgbClr val="FF0000"/>
      </a:hlink>
      <a:folHlink>
        <a:srgbClr val="C00000"/>
      </a:folHlink>
    </a:clrScheme>
    <a:fontScheme name="Personalizado 1">
      <a:majorFont>
        <a:latin typeface="Bell MT"/>
        <a:ea typeface=""/>
        <a:cs typeface=""/>
      </a:majorFont>
      <a:minorFont>
        <a:latin typeface="Bell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1D01C22F-B745-48F6-831E-5770BD765581}" vid="{5C7DF1D1-C3DE-44BC-8760-47F7FAFB5C9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 INSTITUCIONAL</Template>
  <TotalTime>1799</TotalTime>
  <Words>3798</Words>
  <Application>Microsoft Macintosh PowerPoint</Application>
  <PresentationFormat>Panorámica</PresentationFormat>
  <Paragraphs>302</Paragraphs>
  <Slides>62</Slides>
  <Notes>28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Arial</vt:lpstr>
      <vt:lpstr>Bell MT</vt:lpstr>
      <vt:lpstr>Calibri</vt:lpstr>
      <vt:lpstr>Corben</vt:lpstr>
      <vt:lpstr>Times New Roman</vt:lpstr>
      <vt:lpstr>PLANTILLA INSTITUCIONAL</vt:lpstr>
      <vt:lpstr>Presentación de PowerPoint</vt:lpstr>
      <vt:lpstr>Agenda:</vt:lpstr>
      <vt:lpstr>Dato e Información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Arreglo</vt:lpstr>
      <vt:lpstr>Presentación de PowerPoint</vt:lpstr>
      <vt:lpstr>Los arreglos se clasifican de acuerdo con el número de dimensiones que tienen</vt:lpstr>
      <vt:lpstr>Presentación de PowerPoint</vt:lpstr>
      <vt:lpstr>Para hacer referencia a un componente de un arreglo se necesita:   </vt:lpstr>
      <vt:lpstr>Presentación de PowerPoint</vt:lpstr>
      <vt:lpstr>Presentación de PowerPoint</vt:lpstr>
      <vt:lpstr>Observaciones:</vt:lpstr>
      <vt:lpstr>Ejemplo</vt:lpstr>
      <vt:lpstr>Presentación de PowerPoint</vt:lpstr>
      <vt:lpstr>Operaciones con arreglos</vt:lpstr>
      <vt:lpstr>¿Por qué el tema de arrays es crucial para entender la tokenización en IA? </vt:lpstr>
      <vt:lpstr>Presentación de PowerPoint</vt:lpstr>
      <vt:lpstr>Matriz de atención (valores ficticios simplificados):</vt:lpstr>
      <vt:lpstr>Matriz de atención</vt:lpstr>
      <vt:lpstr>Presentación de PowerPoint</vt:lpstr>
      <vt:lpstr>Presentación de PowerPoint</vt:lpstr>
      <vt:lpstr>Propiedad length (no método): numeros.length.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ÁRBOLES</dc:title>
  <dc:creator>fanylucastrotorres@gmail.com</dc:creator>
  <cp:lastModifiedBy>jaider enrique reyes herazo</cp:lastModifiedBy>
  <cp:revision>87</cp:revision>
  <dcterms:created xsi:type="dcterms:W3CDTF">2019-10-27T02:47:36Z</dcterms:created>
  <dcterms:modified xsi:type="dcterms:W3CDTF">2025-08-15T21:23:08Z</dcterms:modified>
</cp:coreProperties>
</file>